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7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693400" cy="7556500"/>
  <p:notesSz cx="10693400" cy="7556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35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18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M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81315-8C9C-488B-AF20-4EF7802C6290}" type="datetimeFigureOut">
              <a:rPr lang="fr-CM" smtClean="0"/>
              <a:t>25/04/2022</a:t>
            </a:fld>
            <a:endParaRPr lang="fr-CM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M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M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M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765BE-BADC-4469-AB7A-D86FA77BFBEE}" type="slidenum">
              <a:rPr lang="fr-CM" smtClean="0"/>
              <a:t>‹N°›</a:t>
            </a:fld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2981152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0790" y="834643"/>
            <a:ext cx="7511819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rgbClr val="562213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C0759-9E93-4A94-A685-0460C04332CA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562213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08700" y="6894186"/>
            <a:ext cx="2918595" cy="492443"/>
          </a:xfrm>
        </p:spPr>
        <p:txBody>
          <a:bodyPr lIns="0" tIns="0" rIns="0" bIns="0"/>
          <a:lstStyle>
            <a:lvl1pPr>
              <a:defRPr sz="16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12700">
              <a:spcBef>
                <a:spcPts val="15"/>
              </a:spcBef>
            </a:pPr>
            <a:r>
              <a:rPr lang="fr-CM" spc="-5" dirty="0"/>
              <a:t>Introduction au cloud </a:t>
            </a:r>
            <a:r>
              <a:rPr lang="fr-CM" spc="-5" dirty="0" err="1"/>
              <a:t>computing</a:t>
            </a:r>
            <a:endParaRPr lang="fr-CM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9491A-1BD6-4FA3-832C-E76CBE269495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500498" y="6894186"/>
            <a:ext cx="658231" cy="246221"/>
          </a:xfrm>
        </p:spPr>
        <p:txBody>
          <a:bodyPr lIns="0" tIns="0" rIns="0" bIns="0"/>
          <a:lstStyle>
            <a:lvl1pPr>
              <a:defRPr sz="16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38100">
              <a:spcBef>
                <a:spcPts val="15"/>
              </a:spcBef>
            </a:pPr>
            <a:fld id="{81D60167-4931-47E6-BA6A-407CBD079E47}" type="slidenum">
              <a:rPr lang="fr-CM" smtClean="0"/>
              <a:pPr marL="38100">
                <a:spcBef>
                  <a:spcPts val="15"/>
                </a:spcBef>
              </a:pPr>
              <a:t>‹N°›</a:t>
            </a:fld>
            <a:endParaRPr lang="fr-CM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562213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FEAB2-B41D-4FA6-93D7-E4CD49A5AAAC}" type="datetime1">
              <a:rPr lang="en-US" smtClean="0"/>
              <a:t>4/25/2022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562213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35540-E505-4049-961C-435D8BD2D300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B5AAF-DBC8-43CE-B02D-3280980E2E49}" type="datetime1">
              <a:rPr lang="en-US" smtClean="0"/>
              <a:t>4/25/2022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2965" y="866647"/>
            <a:ext cx="8267469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562213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9259" y="1733803"/>
            <a:ext cx="8134881" cy="466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567814" y="6894186"/>
            <a:ext cx="245948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 dirty="0"/>
              <a:t>Introduction au cloud </a:t>
            </a:r>
            <a:r>
              <a:rPr lang="fr-CM" spc="-5" dirty="0" err="1"/>
              <a:t>computing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55F9-55A4-4303-BDAD-6DB446A198D5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500499" y="6894186"/>
            <a:ext cx="241300" cy="202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B5A788"/>
                </a:solidFill>
                <a:latin typeface="Gill Sans MT"/>
                <a:cs typeface="Gill Sans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1935" y="448682"/>
            <a:ext cx="1137634" cy="105994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81430" y="2526914"/>
            <a:ext cx="8130539" cy="1947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95"/>
              </a:spcBef>
              <a:tabLst>
                <a:tab pos="3669665" algn="l"/>
              </a:tabLst>
            </a:pPr>
            <a:r>
              <a:rPr lang="fr-FR" sz="4400" b="1" dirty="0">
                <a:solidFill>
                  <a:srgbClr val="5622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Gill Sans MT"/>
              </a:rPr>
              <a:t>INTRODUCTION AU CLOUD </a:t>
            </a:r>
            <a:r>
              <a:rPr lang="fr-FR" sz="4400" b="1" dirty="0" err="1">
                <a:solidFill>
                  <a:srgbClr val="5622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Gill Sans MT"/>
              </a:rPr>
              <a:t>CLOUD</a:t>
            </a:r>
            <a:r>
              <a:rPr lang="fr-FR" sz="4400" b="1" dirty="0">
                <a:solidFill>
                  <a:srgbClr val="5622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Gill Sans MT"/>
              </a:rPr>
              <a:t> COMPUTING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cs typeface="Gill Sans M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C5F551F-C6D1-4300-9CD3-6ECA3EF08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33" y="448682"/>
            <a:ext cx="3598334" cy="1947970"/>
          </a:xfrm>
          <a:prstGeom prst="rect">
            <a:avLst/>
          </a:prstGeom>
        </p:spPr>
      </p:pic>
      <p:sp>
        <p:nvSpPr>
          <p:cNvPr id="17" name="object 11">
            <a:extLst>
              <a:ext uri="{FF2B5EF4-FFF2-40B4-BE49-F238E27FC236}">
                <a16:creationId xmlns:a16="http://schemas.microsoft.com/office/drawing/2014/main" id="{D1F7AC93-0521-4E34-B842-0DCE0678DCAC}"/>
              </a:ext>
            </a:extLst>
          </p:cNvPr>
          <p:cNvSpPr txBox="1"/>
          <p:nvPr/>
        </p:nvSpPr>
        <p:spPr>
          <a:xfrm>
            <a:off x="2170611" y="4815955"/>
            <a:ext cx="6352176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3669665" algn="l"/>
              </a:tabLst>
            </a:pPr>
            <a:r>
              <a:rPr lang="fr-FR" sz="2800" dirty="0">
                <a:solidFill>
                  <a:srgbClr val="5622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Gill Sans MT"/>
              </a:rPr>
              <a:t>PAR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3669665" algn="l"/>
              </a:tabLst>
            </a:pPr>
            <a:r>
              <a:rPr lang="fr-FR" sz="2800" dirty="0" err="1" smtClean="0">
                <a:solidFill>
                  <a:srgbClr val="5622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Gill Sans MT"/>
              </a:rPr>
              <a:t>Ing</a:t>
            </a:r>
            <a:r>
              <a:rPr lang="fr-FR" sz="2800" smtClean="0">
                <a:solidFill>
                  <a:srgbClr val="5622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Gill Sans MT"/>
              </a:rPr>
              <a:t>. </a:t>
            </a:r>
            <a:r>
              <a:rPr lang="fr-FR" sz="2800" dirty="0">
                <a:solidFill>
                  <a:srgbClr val="5622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Gill Sans MT"/>
              </a:rPr>
              <a:t>KELLY </a:t>
            </a:r>
            <a:r>
              <a:rPr lang="fr-FR" sz="2800" dirty="0" smtClean="0">
                <a:solidFill>
                  <a:srgbClr val="5622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Gill Sans MT"/>
              </a:rPr>
              <a:t>YOUMBI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cs typeface="Gill Sans MT"/>
            </a:endParaRPr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10048591-9F02-4D3E-92CB-AF40383A399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lang="fr-CM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B216DE64-D918-4228-9514-E0A6774C2E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1</a:t>
            </a:fld>
            <a:endParaRPr lang="fr-CM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46780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/>
              <a:t>Le</a:t>
            </a:r>
            <a:r>
              <a:rPr sz="4300" spc="-50" dirty="0"/>
              <a:t> </a:t>
            </a:r>
            <a:r>
              <a:rPr sz="4300" spc="-5" dirty="0"/>
              <a:t>Cloud</a:t>
            </a:r>
            <a:r>
              <a:rPr sz="4300" spc="-25" dirty="0"/>
              <a:t> </a:t>
            </a:r>
            <a:r>
              <a:rPr sz="4300" spc="-5" dirty="0"/>
              <a:t>Computing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70720" y="1733803"/>
            <a:ext cx="6651625" cy="456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0"/>
              </a:spcBef>
              <a:buClr>
                <a:srgbClr val="3791A7"/>
              </a:buClr>
              <a:buSzPct val="79629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700" b="1" dirty="0">
                <a:latin typeface="Gill Sans MT"/>
                <a:cs typeface="Gill Sans MT"/>
              </a:rPr>
              <a:t>5</a:t>
            </a:r>
            <a:r>
              <a:rPr sz="2700" b="1" spc="-45" dirty="0">
                <a:latin typeface="Gill Sans MT"/>
                <a:cs typeface="Gill Sans MT"/>
              </a:rPr>
              <a:t> </a:t>
            </a:r>
            <a:r>
              <a:rPr sz="2700" b="1" spc="-5" dirty="0">
                <a:latin typeface="Gill Sans MT"/>
                <a:cs typeface="Gill Sans MT"/>
              </a:rPr>
              <a:t>caractéristiques</a:t>
            </a:r>
            <a:endParaRPr sz="2700">
              <a:latin typeface="Gill Sans MT"/>
              <a:cs typeface="Gill Sans MT"/>
            </a:endParaRPr>
          </a:p>
          <a:p>
            <a:pPr marL="652780" lvl="1" indent="-320675">
              <a:lnSpc>
                <a:spcPct val="100000"/>
              </a:lnSpc>
              <a:spcBef>
                <a:spcPts val="35"/>
              </a:spcBef>
              <a:buClr>
                <a:srgbClr val="3791A7"/>
              </a:buClr>
              <a:buFont typeface="Verdana"/>
              <a:buChar char="◦"/>
              <a:tabLst>
                <a:tab pos="652145" algn="l"/>
                <a:tab pos="652780" algn="l"/>
              </a:tabLst>
            </a:pPr>
            <a:r>
              <a:rPr sz="2400" dirty="0">
                <a:latin typeface="Gill Sans MT"/>
                <a:cs typeface="Gill Sans MT"/>
              </a:rPr>
              <a:t>self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5" dirty="0">
                <a:latin typeface="Gill Sans MT"/>
                <a:cs typeface="Gill Sans MT"/>
              </a:rPr>
              <a:t>service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à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la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demande</a:t>
            </a:r>
            <a:endParaRPr sz="2400">
              <a:latin typeface="Gill Sans MT"/>
              <a:cs typeface="Gill Sans MT"/>
            </a:endParaRPr>
          </a:p>
          <a:p>
            <a:pPr marL="652780" lvl="1" indent="-320675">
              <a:lnSpc>
                <a:spcPct val="100000"/>
              </a:lnSpc>
              <a:spcBef>
                <a:spcPts val="25"/>
              </a:spcBef>
              <a:buClr>
                <a:srgbClr val="3791A7"/>
              </a:buClr>
              <a:buFont typeface="Verdana"/>
              <a:buChar char="◦"/>
              <a:tabLst>
                <a:tab pos="652145" algn="l"/>
                <a:tab pos="652780" algn="l"/>
              </a:tabLst>
            </a:pPr>
            <a:r>
              <a:rPr sz="2400" spc="-5" dirty="0">
                <a:latin typeface="Gill Sans MT"/>
                <a:cs typeface="Gill Sans MT"/>
              </a:rPr>
              <a:t>accès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réseau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large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bande</a:t>
            </a:r>
            <a:endParaRPr sz="2400">
              <a:latin typeface="Gill Sans MT"/>
              <a:cs typeface="Gill Sans MT"/>
            </a:endParaRPr>
          </a:p>
          <a:p>
            <a:pPr marL="652780" lvl="1" indent="-320675">
              <a:lnSpc>
                <a:spcPct val="100000"/>
              </a:lnSpc>
              <a:spcBef>
                <a:spcPts val="20"/>
              </a:spcBef>
              <a:buClr>
                <a:srgbClr val="3791A7"/>
              </a:buClr>
              <a:buFont typeface="Verdana"/>
              <a:buChar char="◦"/>
              <a:tabLst>
                <a:tab pos="652145" algn="l"/>
                <a:tab pos="652780" algn="l"/>
              </a:tabLst>
            </a:pPr>
            <a:r>
              <a:rPr sz="2400" spc="-5" dirty="0">
                <a:latin typeface="Gill Sans MT"/>
                <a:cs typeface="Gill Sans MT"/>
              </a:rPr>
              <a:t>mise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en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commun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des</a:t>
            </a:r>
            <a:r>
              <a:rPr sz="2400" spc="-15" dirty="0">
                <a:latin typeface="Gill Sans MT"/>
                <a:cs typeface="Gill Sans MT"/>
              </a:rPr>
              <a:t> ressources</a:t>
            </a:r>
            <a:endParaRPr sz="2400">
              <a:latin typeface="Gill Sans MT"/>
              <a:cs typeface="Gill Sans MT"/>
            </a:endParaRPr>
          </a:p>
          <a:p>
            <a:pPr marL="652780" lvl="1" indent="-320675">
              <a:lnSpc>
                <a:spcPct val="100000"/>
              </a:lnSpc>
              <a:spcBef>
                <a:spcPts val="25"/>
              </a:spcBef>
              <a:buClr>
                <a:srgbClr val="3791A7"/>
              </a:buClr>
              <a:buFont typeface="Verdana"/>
              <a:buChar char="◦"/>
              <a:tabLst>
                <a:tab pos="652145" algn="l"/>
                <a:tab pos="652780" algn="l"/>
              </a:tabLst>
            </a:pPr>
            <a:r>
              <a:rPr sz="2400" spc="-5" dirty="0">
                <a:latin typeface="Gill Sans MT"/>
                <a:cs typeface="Gill Sans MT"/>
              </a:rPr>
              <a:t>élasticité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rapide</a:t>
            </a:r>
            <a:r>
              <a:rPr sz="2400" spc="-5" dirty="0">
                <a:latin typeface="Gill Sans MT"/>
                <a:cs typeface="Gill Sans MT"/>
              </a:rPr>
              <a:t> (montée </a:t>
            </a:r>
            <a:r>
              <a:rPr sz="2400" dirty="0">
                <a:latin typeface="Gill Sans MT"/>
                <a:cs typeface="Gill Sans MT"/>
              </a:rPr>
              <a:t>en</a:t>
            </a:r>
            <a:r>
              <a:rPr sz="2400" spc="-5" dirty="0">
                <a:latin typeface="Gill Sans MT"/>
                <a:cs typeface="Gill Sans MT"/>
              </a:rPr>
              <a:t> charge)</a:t>
            </a:r>
            <a:endParaRPr sz="2400">
              <a:latin typeface="Gill Sans MT"/>
              <a:cs typeface="Gill Sans MT"/>
            </a:endParaRPr>
          </a:p>
          <a:p>
            <a:pPr marL="652780" lvl="1" indent="-320675">
              <a:lnSpc>
                <a:spcPts val="2850"/>
              </a:lnSpc>
              <a:spcBef>
                <a:spcPts val="25"/>
              </a:spcBef>
              <a:buClr>
                <a:srgbClr val="3791A7"/>
              </a:buClr>
              <a:buFont typeface="Verdana"/>
              <a:buChar char="◦"/>
              <a:tabLst>
                <a:tab pos="652145" algn="l"/>
                <a:tab pos="652780" algn="l"/>
              </a:tabLst>
            </a:pPr>
            <a:r>
              <a:rPr sz="2400" dirty="0">
                <a:latin typeface="Gill Sans MT"/>
                <a:cs typeface="Gill Sans MT"/>
              </a:rPr>
              <a:t>S</a:t>
            </a:r>
            <a:r>
              <a:rPr sz="2400" spc="-5" dirty="0">
                <a:latin typeface="Gill Sans MT"/>
                <a:cs typeface="Gill Sans MT"/>
              </a:rPr>
              <a:t>LA</a:t>
            </a:r>
            <a:r>
              <a:rPr sz="2400" dirty="0">
                <a:latin typeface="Gill Sans MT"/>
                <a:cs typeface="Gill Sans MT"/>
              </a:rPr>
              <a:t>s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Gill Sans MT"/>
                <a:cs typeface="Gill Sans MT"/>
              </a:rPr>
              <a:t>(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Gill Sans MT"/>
                <a:cs typeface="Gill Sans MT"/>
              </a:rPr>
              <a:t>Se</a:t>
            </a:r>
            <a:r>
              <a:rPr sz="2400" spc="65" dirty="0">
                <a:latin typeface="Gill Sans MT"/>
                <a:cs typeface="Gill Sans MT"/>
              </a:rPr>
              <a:t>r</a:t>
            </a:r>
            <a:r>
              <a:rPr sz="2400" dirty="0">
                <a:latin typeface="Gill Sans MT"/>
                <a:cs typeface="Gill Sans MT"/>
              </a:rPr>
              <a:t>vice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L</a:t>
            </a:r>
            <a:r>
              <a:rPr sz="2400" spc="-35" dirty="0">
                <a:latin typeface="Gill Sans MT"/>
                <a:cs typeface="Gill Sans MT"/>
              </a:rPr>
              <a:t>e</a:t>
            </a:r>
            <a:r>
              <a:rPr sz="2400" spc="-45" dirty="0">
                <a:latin typeface="Gill Sans MT"/>
                <a:cs typeface="Gill Sans MT"/>
              </a:rPr>
              <a:t>v</a:t>
            </a:r>
            <a:r>
              <a:rPr sz="2400" dirty="0">
                <a:latin typeface="Gill Sans MT"/>
                <a:cs typeface="Gill Sans MT"/>
              </a:rPr>
              <a:t>el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Ag</a:t>
            </a:r>
            <a:r>
              <a:rPr sz="2400" spc="-55" dirty="0">
                <a:latin typeface="Gill Sans MT"/>
                <a:cs typeface="Gill Sans MT"/>
              </a:rPr>
              <a:t>r</a:t>
            </a:r>
            <a:r>
              <a:rPr sz="2400" dirty="0">
                <a:latin typeface="Gill Sans MT"/>
                <a:cs typeface="Gill Sans MT"/>
              </a:rPr>
              <a:t>ee</a:t>
            </a:r>
            <a:r>
              <a:rPr sz="2400" spc="-5" dirty="0">
                <a:latin typeface="Gill Sans MT"/>
                <a:cs typeface="Gill Sans MT"/>
              </a:rPr>
              <a:t>m</a:t>
            </a:r>
            <a:r>
              <a:rPr sz="2400" dirty="0">
                <a:latin typeface="Gill Sans MT"/>
                <a:cs typeface="Gill Sans MT"/>
              </a:rPr>
              <a:t>ent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Gill Sans MT"/>
                <a:cs typeface="Gill Sans MT"/>
              </a:rPr>
              <a:t>)</a:t>
            </a:r>
            <a:endParaRPr sz="2400">
              <a:latin typeface="Gill Sans MT"/>
              <a:cs typeface="Gill Sans MT"/>
            </a:endParaRPr>
          </a:p>
          <a:p>
            <a:pPr marL="295910" indent="-283845">
              <a:lnSpc>
                <a:spcPts val="3210"/>
              </a:lnSpc>
              <a:buClr>
                <a:srgbClr val="3791A7"/>
              </a:buClr>
              <a:buSzPct val="79629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700" b="1" dirty="0">
                <a:latin typeface="Gill Sans MT"/>
                <a:cs typeface="Gill Sans MT"/>
              </a:rPr>
              <a:t>3</a:t>
            </a:r>
            <a:r>
              <a:rPr sz="2700" b="1" spc="-30" dirty="0">
                <a:latin typeface="Gill Sans MT"/>
                <a:cs typeface="Gill Sans MT"/>
              </a:rPr>
              <a:t> </a:t>
            </a:r>
            <a:r>
              <a:rPr sz="2700" b="1" spc="-5" dirty="0">
                <a:latin typeface="Gill Sans MT"/>
                <a:cs typeface="Gill Sans MT"/>
              </a:rPr>
              <a:t>modèles</a:t>
            </a:r>
            <a:r>
              <a:rPr sz="2700" b="1" spc="-20" dirty="0">
                <a:latin typeface="Gill Sans MT"/>
                <a:cs typeface="Gill Sans MT"/>
              </a:rPr>
              <a:t> </a:t>
            </a:r>
            <a:r>
              <a:rPr sz="2700" b="1" spc="-5" dirty="0">
                <a:latin typeface="Gill Sans MT"/>
                <a:cs typeface="Gill Sans MT"/>
              </a:rPr>
              <a:t>de </a:t>
            </a:r>
            <a:r>
              <a:rPr sz="2700" b="1" spc="-10" dirty="0">
                <a:latin typeface="Gill Sans MT"/>
                <a:cs typeface="Gill Sans MT"/>
              </a:rPr>
              <a:t>prestations</a:t>
            </a:r>
            <a:endParaRPr sz="2700">
              <a:latin typeface="Gill Sans MT"/>
              <a:cs typeface="Gill Sans MT"/>
            </a:endParaRPr>
          </a:p>
          <a:p>
            <a:pPr marL="652780" lvl="1" indent="-320675">
              <a:lnSpc>
                <a:spcPct val="100000"/>
              </a:lnSpc>
              <a:spcBef>
                <a:spcPts val="35"/>
              </a:spcBef>
              <a:buClr>
                <a:srgbClr val="3791A7"/>
              </a:buClr>
              <a:buFont typeface="Verdana"/>
              <a:buChar char="◦"/>
              <a:tabLst>
                <a:tab pos="652145" algn="l"/>
                <a:tab pos="652780" algn="l"/>
              </a:tabLst>
            </a:pPr>
            <a:r>
              <a:rPr sz="2400" spc="-5" dirty="0">
                <a:latin typeface="Gill Sans MT"/>
                <a:cs typeface="Gill Sans MT"/>
              </a:rPr>
              <a:t>Infrastructure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as 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5" dirty="0">
                <a:latin typeface="Gill Sans MT"/>
                <a:cs typeface="Gill Sans MT"/>
              </a:rPr>
              <a:t>Service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IaaS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)</a:t>
            </a:r>
            <a:endParaRPr sz="2400">
              <a:latin typeface="Gill Sans MT"/>
              <a:cs typeface="Gill Sans MT"/>
            </a:endParaRPr>
          </a:p>
          <a:p>
            <a:pPr marL="652780" lvl="1" indent="-320675">
              <a:lnSpc>
                <a:spcPct val="100000"/>
              </a:lnSpc>
              <a:spcBef>
                <a:spcPts val="25"/>
              </a:spcBef>
              <a:buClr>
                <a:srgbClr val="3791A7"/>
              </a:buClr>
              <a:buFont typeface="Verdana"/>
              <a:buChar char="◦"/>
              <a:tabLst>
                <a:tab pos="652145" algn="l"/>
                <a:tab pos="652780" algn="l"/>
              </a:tabLst>
            </a:pPr>
            <a:r>
              <a:rPr sz="2400" spc="-5" dirty="0">
                <a:latin typeface="Gill Sans MT"/>
                <a:cs typeface="Gill Sans MT"/>
              </a:rPr>
              <a:t>Platform as 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5" dirty="0">
                <a:latin typeface="Gill Sans MT"/>
                <a:cs typeface="Gill Sans MT"/>
              </a:rPr>
              <a:t>Service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PaaS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)</a:t>
            </a:r>
            <a:endParaRPr sz="2400">
              <a:latin typeface="Gill Sans MT"/>
              <a:cs typeface="Gill Sans MT"/>
            </a:endParaRPr>
          </a:p>
          <a:p>
            <a:pPr marL="652780" lvl="1" indent="-320675">
              <a:lnSpc>
                <a:spcPts val="2850"/>
              </a:lnSpc>
              <a:spcBef>
                <a:spcPts val="25"/>
              </a:spcBef>
              <a:buClr>
                <a:srgbClr val="3791A7"/>
              </a:buClr>
              <a:buFont typeface="Verdana"/>
              <a:buChar char="◦"/>
              <a:tabLst>
                <a:tab pos="652145" algn="l"/>
                <a:tab pos="652780" algn="l"/>
              </a:tabLst>
            </a:pPr>
            <a:r>
              <a:rPr sz="2400" spc="-10" dirty="0">
                <a:latin typeface="Gill Sans MT"/>
                <a:cs typeface="Gill Sans MT"/>
              </a:rPr>
              <a:t>Software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as</a:t>
            </a:r>
            <a:r>
              <a:rPr sz="2400" dirty="0">
                <a:latin typeface="Gill Sans MT"/>
                <a:cs typeface="Gill Sans MT"/>
              </a:rPr>
              <a:t> a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5" dirty="0">
                <a:latin typeface="Gill Sans MT"/>
                <a:cs typeface="Gill Sans MT"/>
              </a:rPr>
              <a:t>Service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SaaS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)</a:t>
            </a:r>
            <a:endParaRPr sz="2400">
              <a:latin typeface="Gill Sans MT"/>
              <a:cs typeface="Gill Sans MT"/>
            </a:endParaRPr>
          </a:p>
          <a:p>
            <a:pPr marL="295910" indent="-283845">
              <a:lnSpc>
                <a:spcPts val="3210"/>
              </a:lnSpc>
              <a:buClr>
                <a:srgbClr val="3791A7"/>
              </a:buClr>
              <a:buSzPct val="79629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700" b="1" dirty="0">
                <a:latin typeface="Gill Sans MT"/>
                <a:cs typeface="Gill Sans MT"/>
              </a:rPr>
              <a:t>4</a:t>
            </a:r>
            <a:r>
              <a:rPr sz="2700" b="1" spc="-30" dirty="0">
                <a:latin typeface="Gill Sans MT"/>
                <a:cs typeface="Gill Sans MT"/>
              </a:rPr>
              <a:t> </a:t>
            </a:r>
            <a:r>
              <a:rPr sz="2700" b="1" spc="-5" dirty="0">
                <a:latin typeface="Gill Sans MT"/>
                <a:cs typeface="Gill Sans MT"/>
              </a:rPr>
              <a:t>modèles</a:t>
            </a:r>
            <a:r>
              <a:rPr sz="2700" b="1" spc="-20" dirty="0">
                <a:latin typeface="Gill Sans MT"/>
                <a:cs typeface="Gill Sans MT"/>
              </a:rPr>
              <a:t> </a:t>
            </a:r>
            <a:r>
              <a:rPr sz="2700" b="1" spc="-5" dirty="0">
                <a:latin typeface="Gill Sans MT"/>
                <a:cs typeface="Gill Sans MT"/>
              </a:rPr>
              <a:t>de déploiement</a:t>
            </a:r>
            <a:endParaRPr sz="2700">
              <a:latin typeface="Gill Sans MT"/>
              <a:cs typeface="Gill Sans MT"/>
            </a:endParaRPr>
          </a:p>
          <a:p>
            <a:pPr marL="570230" lvl="1" indent="-238760">
              <a:lnSpc>
                <a:spcPct val="100000"/>
              </a:lnSpc>
              <a:spcBef>
                <a:spcPts val="35"/>
              </a:spcBef>
              <a:buClr>
                <a:srgbClr val="37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400" spc="-5" dirty="0">
                <a:latin typeface="Gill Sans MT"/>
                <a:cs typeface="Gill Sans MT"/>
              </a:rPr>
              <a:t>Cloud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…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5" dirty="0">
                <a:latin typeface="Gill Sans MT"/>
                <a:cs typeface="Gill Sans MT"/>
              </a:rPr>
              <a:t>public,</a:t>
            </a:r>
            <a:r>
              <a:rPr sz="2400" spc="-26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privé,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communautaire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et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hybride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9538599" y="6894186"/>
            <a:ext cx="1651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dirty="0">
                <a:solidFill>
                  <a:srgbClr val="B5A788"/>
                </a:solidFill>
                <a:latin typeface="Gill Sans MT"/>
                <a:cs typeface="Gill Sans MT"/>
              </a:rPr>
              <a:t>10</a:t>
            </a:fld>
            <a:endParaRPr sz="1200">
              <a:latin typeface="Gill Sans MT"/>
              <a:cs typeface="Gill Sans M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E0E33FE-1C41-41ED-9EFD-EBAE8DDE0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2A47E737-A328-4187-96FB-87FECEE9D5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10</a:t>
            </a:fld>
            <a:endParaRPr lang="fr-CM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93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Taux</a:t>
            </a:r>
            <a:r>
              <a:rPr spc="-5" dirty="0"/>
              <a:t> </a:t>
            </a:r>
            <a:r>
              <a:rPr spc="-10" dirty="0"/>
              <a:t>d'utilisation</a:t>
            </a:r>
            <a:r>
              <a:rPr spc="30" dirty="0"/>
              <a:t> </a:t>
            </a:r>
            <a:r>
              <a:rPr spc="-10" dirty="0"/>
              <a:t>des</a:t>
            </a:r>
            <a:r>
              <a:rPr spc="15" dirty="0"/>
              <a:t> </a:t>
            </a:r>
            <a:r>
              <a:rPr spc="-5" dirty="0"/>
              <a:t>machines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70720" y="1654555"/>
            <a:ext cx="70148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Gill Sans MT"/>
                <a:cs typeface="Gill Sans MT"/>
              </a:rPr>
              <a:t>Exemple </a:t>
            </a:r>
            <a:r>
              <a:rPr sz="2800" spc="-5" dirty="0">
                <a:latin typeface="Gill Sans MT"/>
                <a:cs typeface="Gill Sans MT"/>
              </a:rPr>
              <a:t>: </a:t>
            </a:r>
            <a:r>
              <a:rPr sz="2800" dirty="0">
                <a:latin typeface="Gill Sans MT"/>
                <a:cs typeface="Gill Sans MT"/>
              </a:rPr>
              <a:t>un </a:t>
            </a:r>
            <a:r>
              <a:rPr sz="2800" spc="-15" dirty="0">
                <a:latin typeface="Gill Sans MT"/>
                <a:cs typeface="Gill Sans MT"/>
              </a:rPr>
              <a:t>environnement </a:t>
            </a:r>
            <a:r>
              <a:rPr sz="2800" dirty="0">
                <a:latin typeface="Gill Sans MT"/>
                <a:cs typeface="Gill Sans MT"/>
              </a:rPr>
              <a:t>classique, </a:t>
            </a:r>
            <a:r>
              <a:rPr sz="2800" spc="-5" dirty="0">
                <a:latin typeface="Gill Sans MT"/>
                <a:cs typeface="Gill Sans MT"/>
              </a:rPr>
              <a:t>sans 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gestion </a:t>
            </a:r>
            <a:r>
              <a:rPr sz="2800" spc="-10" dirty="0">
                <a:latin typeface="Gill Sans MT"/>
                <a:cs typeface="Gill Sans MT"/>
              </a:rPr>
              <a:t>efficace</a:t>
            </a:r>
            <a:r>
              <a:rPr sz="2800" spc="1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de la</a:t>
            </a:r>
            <a:r>
              <a:rPr sz="2800" dirty="0">
                <a:latin typeface="Gill Sans MT"/>
                <a:cs typeface="Gill Sans MT"/>
              </a:rPr>
              <a:t> charge,</a:t>
            </a:r>
            <a:r>
              <a:rPr sz="2800" spc="-265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sans</a:t>
            </a:r>
            <a:r>
              <a:rPr sz="2800" spc="1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virtualisation</a:t>
            </a:r>
            <a:endParaRPr sz="28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2668" y="2634995"/>
            <a:ext cx="9145905" cy="4572000"/>
            <a:chOff x="772668" y="2634995"/>
            <a:chExt cx="9145905" cy="457200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962" y="2634995"/>
              <a:ext cx="7008876" cy="11429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5962" y="3777995"/>
              <a:ext cx="7008876" cy="297789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38944" y="6744835"/>
            <a:ext cx="113792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latin typeface="Gill Sans MT"/>
                <a:cs typeface="Gill Sans MT"/>
              </a:rPr>
              <a:t>cf.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Gill Sans MT"/>
                <a:cs typeface="Gill Sans MT"/>
              </a:rPr>
              <a:t>L</a:t>
            </a:r>
            <a:r>
              <a:rPr sz="1200" dirty="0">
                <a:latin typeface="Gill Sans MT"/>
                <a:cs typeface="Gill Sans MT"/>
              </a:rPr>
              <a:t>au</a:t>
            </a:r>
            <a:r>
              <a:rPr sz="1200" spc="-20" dirty="0">
                <a:latin typeface="Gill Sans MT"/>
                <a:cs typeface="Gill Sans MT"/>
              </a:rPr>
              <a:t>r</a:t>
            </a:r>
            <a:r>
              <a:rPr sz="1200" dirty="0">
                <a:latin typeface="Gill Sans MT"/>
                <a:cs typeface="Gill Sans MT"/>
              </a:rPr>
              <a:t>ent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Gill Sans MT"/>
                <a:cs typeface="Gill Sans MT"/>
              </a:rPr>
              <a:t>G</a:t>
            </a:r>
            <a:r>
              <a:rPr sz="1200" dirty="0">
                <a:latin typeface="Gill Sans MT"/>
                <a:cs typeface="Gill Sans MT"/>
              </a:rPr>
              <a:t>uérin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DD8604E-08D5-48C3-B241-0AC5F5A9D2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78112" y="1817623"/>
            <a:ext cx="69437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000000"/>
                </a:solidFill>
              </a:rPr>
              <a:t>Amélioration</a:t>
            </a:r>
            <a:r>
              <a:rPr sz="2500" spc="-15" dirty="0">
                <a:solidFill>
                  <a:srgbClr val="000000"/>
                </a:solidFill>
              </a:rPr>
              <a:t> </a:t>
            </a:r>
            <a:r>
              <a:rPr sz="2500" spc="-5" dirty="0">
                <a:solidFill>
                  <a:srgbClr val="000000"/>
                </a:solidFill>
              </a:rPr>
              <a:t>de</a:t>
            </a:r>
            <a:r>
              <a:rPr sz="2500" spc="5" dirty="0">
                <a:solidFill>
                  <a:srgbClr val="000000"/>
                </a:solidFill>
              </a:rPr>
              <a:t> </a:t>
            </a:r>
            <a:r>
              <a:rPr sz="2500" spc="-5" dirty="0">
                <a:solidFill>
                  <a:srgbClr val="000000"/>
                </a:solidFill>
              </a:rPr>
              <a:t>la</a:t>
            </a:r>
            <a:r>
              <a:rPr sz="2500" dirty="0">
                <a:solidFill>
                  <a:srgbClr val="000000"/>
                </a:solidFill>
              </a:rPr>
              <a:t> répartition</a:t>
            </a:r>
            <a:r>
              <a:rPr sz="2500" spc="25" dirty="0">
                <a:solidFill>
                  <a:srgbClr val="000000"/>
                </a:solidFill>
              </a:rPr>
              <a:t> </a:t>
            </a:r>
            <a:r>
              <a:rPr sz="2500" spc="-5" dirty="0">
                <a:solidFill>
                  <a:srgbClr val="000000"/>
                </a:solidFill>
              </a:rPr>
              <a:t>de</a:t>
            </a:r>
            <a:r>
              <a:rPr sz="2500" spc="10" dirty="0">
                <a:solidFill>
                  <a:srgbClr val="000000"/>
                </a:solidFill>
              </a:rPr>
              <a:t> </a:t>
            </a:r>
            <a:r>
              <a:rPr sz="2500" spc="-5" dirty="0">
                <a:solidFill>
                  <a:srgbClr val="000000"/>
                </a:solidFill>
              </a:rPr>
              <a:t>charge</a:t>
            </a:r>
            <a:r>
              <a:rPr sz="2500" spc="15" dirty="0">
                <a:solidFill>
                  <a:srgbClr val="000000"/>
                </a:solidFill>
              </a:rPr>
              <a:t> </a:t>
            </a:r>
            <a:r>
              <a:rPr sz="2500" spc="-5" dirty="0">
                <a:solidFill>
                  <a:srgbClr val="000000"/>
                </a:solidFill>
              </a:rPr>
              <a:t>des</a:t>
            </a:r>
            <a:r>
              <a:rPr sz="2500" spc="10" dirty="0">
                <a:solidFill>
                  <a:srgbClr val="000000"/>
                </a:solidFill>
              </a:rPr>
              <a:t> </a:t>
            </a:r>
            <a:r>
              <a:rPr sz="2500" spc="-5" dirty="0">
                <a:solidFill>
                  <a:srgbClr val="000000"/>
                </a:solidFill>
              </a:rPr>
              <a:t>serveurs</a:t>
            </a:r>
            <a:endParaRPr sz="2500"/>
          </a:p>
        </p:txBody>
      </p:sp>
      <p:sp>
        <p:nvSpPr>
          <p:cNvPr id="11" name="object 11"/>
          <p:cNvSpPr txBox="1"/>
          <p:nvPr/>
        </p:nvSpPr>
        <p:spPr>
          <a:xfrm>
            <a:off x="2164980" y="2276347"/>
            <a:ext cx="75425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Wingdings"/>
                <a:cs typeface="Wingdings"/>
              </a:rPr>
              <a:t></a:t>
            </a:r>
            <a:r>
              <a:rPr sz="2500" spc="8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Gill Sans MT"/>
                <a:cs typeface="Gill Sans MT"/>
              </a:rPr>
              <a:t>consolidation</a:t>
            </a:r>
            <a:r>
              <a:rPr sz="2500" dirty="0">
                <a:latin typeface="Gill Sans MT"/>
                <a:cs typeface="Gill Sans MT"/>
              </a:rPr>
              <a:t> </a:t>
            </a:r>
            <a:r>
              <a:rPr sz="2500" spc="-5" dirty="0">
                <a:latin typeface="Gill Sans MT"/>
                <a:cs typeface="Gill Sans MT"/>
              </a:rPr>
              <a:t>de</a:t>
            </a:r>
            <a:r>
              <a:rPr sz="2500" spc="20" dirty="0">
                <a:latin typeface="Gill Sans MT"/>
                <a:cs typeface="Gill Sans MT"/>
              </a:rPr>
              <a:t> </a:t>
            </a:r>
            <a:r>
              <a:rPr sz="2500" spc="-5" dirty="0">
                <a:latin typeface="Gill Sans MT"/>
                <a:cs typeface="Gill Sans MT"/>
              </a:rPr>
              <a:t>serveurs</a:t>
            </a:r>
            <a:r>
              <a:rPr sz="2500" spc="25" dirty="0">
                <a:latin typeface="Gill Sans MT"/>
                <a:cs typeface="Gill Sans MT"/>
              </a:rPr>
              <a:t> </a:t>
            </a:r>
            <a:r>
              <a:rPr sz="2500" spc="-5" dirty="0">
                <a:latin typeface="Gill Sans MT"/>
                <a:cs typeface="Gill Sans MT"/>
              </a:rPr>
              <a:t>(facilitée</a:t>
            </a:r>
            <a:r>
              <a:rPr sz="2500" spc="30" dirty="0">
                <a:latin typeface="Gill Sans MT"/>
                <a:cs typeface="Gill Sans MT"/>
              </a:rPr>
              <a:t> </a:t>
            </a:r>
            <a:r>
              <a:rPr sz="2500" spc="-5" dirty="0">
                <a:latin typeface="Gill Sans MT"/>
                <a:cs typeface="Gill Sans MT"/>
              </a:rPr>
              <a:t>par la</a:t>
            </a:r>
            <a:r>
              <a:rPr sz="2500" spc="5" dirty="0">
                <a:latin typeface="Gill Sans MT"/>
                <a:cs typeface="Gill Sans MT"/>
              </a:rPr>
              <a:t> </a:t>
            </a:r>
            <a:r>
              <a:rPr sz="2500" dirty="0">
                <a:latin typeface="Gill Sans MT"/>
                <a:cs typeface="Gill Sans MT"/>
              </a:rPr>
              <a:t>virtualisation)</a:t>
            </a:r>
            <a:endParaRPr sz="25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2668" y="2778251"/>
            <a:ext cx="9145905" cy="4429125"/>
            <a:chOff x="772668" y="2778251"/>
            <a:chExt cx="9145905" cy="44291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0326" y="2778251"/>
              <a:ext cx="7670292" cy="9997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326" y="3777995"/>
              <a:ext cx="7670292" cy="26289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38944" y="6744835"/>
            <a:ext cx="113792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latin typeface="Gill Sans MT"/>
                <a:cs typeface="Gill Sans MT"/>
              </a:rPr>
              <a:t>cf.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Gill Sans MT"/>
                <a:cs typeface="Gill Sans MT"/>
              </a:rPr>
              <a:t>L</a:t>
            </a:r>
            <a:r>
              <a:rPr sz="1200" dirty="0">
                <a:latin typeface="Gill Sans MT"/>
                <a:cs typeface="Gill Sans MT"/>
              </a:rPr>
              <a:t>au</a:t>
            </a:r>
            <a:r>
              <a:rPr sz="1200" spc="-20" dirty="0">
                <a:latin typeface="Gill Sans MT"/>
                <a:cs typeface="Gill Sans MT"/>
              </a:rPr>
              <a:t>r</a:t>
            </a:r>
            <a:r>
              <a:rPr sz="1200" dirty="0">
                <a:latin typeface="Gill Sans MT"/>
                <a:cs typeface="Gill Sans MT"/>
              </a:rPr>
              <a:t>ent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Gill Sans MT"/>
                <a:cs typeface="Gill Sans MT"/>
              </a:rPr>
              <a:t>G</a:t>
            </a:r>
            <a:r>
              <a:rPr sz="1200" dirty="0">
                <a:latin typeface="Gill Sans MT"/>
                <a:cs typeface="Gill Sans MT"/>
              </a:rPr>
              <a:t>uérin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E64AFB6-C571-43E2-8C53-ABF7239D8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633984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" dirty="0"/>
              <a:t>Problème</a:t>
            </a:r>
            <a:r>
              <a:rPr sz="4300" spc="-5" dirty="0"/>
              <a:t> </a:t>
            </a:r>
            <a:r>
              <a:rPr sz="4300" spc="-10" dirty="0"/>
              <a:t>des</a:t>
            </a:r>
            <a:r>
              <a:rPr sz="4300" spc="5" dirty="0"/>
              <a:t> </a:t>
            </a:r>
            <a:r>
              <a:rPr sz="4300" spc="-5" dirty="0"/>
              <a:t>pics</a:t>
            </a:r>
            <a:r>
              <a:rPr sz="4300" spc="-10" dirty="0"/>
              <a:t> </a:t>
            </a:r>
            <a:r>
              <a:rPr sz="4300" spc="-5" dirty="0"/>
              <a:t>de</a:t>
            </a:r>
            <a:r>
              <a:rPr sz="4300" dirty="0"/>
              <a:t> </a:t>
            </a:r>
            <a:r>
              <a:rPr sz="4300" spc="-5" dirty="0"/>
              <a:t>charge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70720" y="1724779"/>
            <a:ext cx="7034530" cy="45688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480"/>
              </a:spcBef>
              <a:buClr>
                <a:srgbClr val="3791A7"/>
              </a:buClr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10" dirty="0">
                <a:latin typeface="Gill Sans MT"/>
                <a:cs typeface="Gill Sans MT"/>
              </a:rPr>
              <a:t>Capacité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sous-dimensionnée</a:t>
            </a:r>
            <a:endParaRPr sz="2800">
              <a:latin typeface="Gill Sans MT"/>
              <a:cs typeface="Gill Sans MT"/>
            </a:endParaRPr>
          </a:p>
          <a:p>
            <a:pPr marL="570230" lvl="1" indent="-238760">
              <a:lnSpc>
                <a:spcPct val="100000"/>
              </a:lnSpc>
              <a:spcBef>
                <a:spcPts val="325"/>
              </a:spcBef>
              <a:buClr>
                <a:srgbClr val="37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400" spc="-5" dirty="0">
                <a:latin typeface="Gill Sans MT"/>
                <a:cs typeface="Gill Sans MT"/>
              </a:rPr>
              <a:t>Insuffisant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pour</a:t>
            </a:r>
            <a:r>
              <a:rPr sz="2400" spc="10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absorber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les </a:t>
            </a:r>
            <a:r>
              <a:rPr sz="2400" spc="-5" dirty="0">
                <a:latin typeface="Gill Sans MT"/>
                <a:cs typeface="Gill Sans MT"/>
              </a:rPr>
              <a:t>crêtes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charges</a:t>
            </a:r>
            <a:endParaRPr sz="240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250"/>
              </a:spcBef>
              <a:buClr>
                <a:srgbClr val="3791A7"/>
              </a:buClr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10" dirty="0">
                <a:latin typeface="Gill Sans MT"/>
                <a:cs typeface="Gill Sans MT"/>
              </a:rPr>
              <a:t>Capacité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20" dirty="0">
                <a:latin typeface="Gill Sans MT"/>
                <a:cs typeface="Gill Sans MT"/>
              </a:rPr>
              <a:t>sur-dimensionnée</a:t>
            </a:r>
            <a:endParaRPr sz="2800">
              <a:latin typeface="Gill Sans MT"/>
              <a:cs typeface="Gill Sans MT"/>
            </a:endParaRPr>
          </a:p>
          <a:p>
            <a:pPr marL="570230" lvl="1" indent="-238760">
              <a:lnSpc>
                <a:spcPct val="100000"/>
              </a:lnSpc>
              <a:spcBef>
                <a:spcPts val="325"/>
              </a:spcBef>
              <a:buClr>
                <a:srgbClr val="37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400" spc="-5" dirty="0">
                <a:latin typeface="Gill Sans MT"/>
                <a:cs typeface="Gill Sans MT"/>
              </a:rPr>
              <a:t>Gaspillage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capacité</a:t>
            </a:r>
            <a:endParaRPr sz="2400">
              <a:latin typeface="Gill Sans MT"/>
              <a:cs typeface="Gill Sans MT"/>
            </a:endParaRPr>
          </a:p>
          <a:p>
            <a:pPr marL="570230" lvl="1" indent="-238760">
              <a:lnSpc>
                <a:spcPct val="100000"/>
              </a:lnSpc>
              <a:spcBef>
                <a:spcPts val="315"/>
              </a:spcBef>
              <a:buClr>
                <a:srgbClr val="37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400" spc="-80" dirty="0">
                <a:latin typeface="Gill Sans MT"/>
                <a:cs typeface="Gill Sans MT"/>
              </a:rPr>
              <a:t>Très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couteux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(argent</a:t>
            </a:r>
            <a:r>
              <a:rPr sz="2400" dirty="0">
                <a:latin typeface="Gill Sans MT"/>
                <a:cs typeface="Gill Sans MT"/>
              </a:rPr>
              <a:t> et</a:t>
            </a:r>
            <a:r>
              <a:rPr sz="2400" spc="-5" dirty="0">
                <a:latin typeface="Gill Sans MT"/>
                <a:cs typeface="Gill Sans MT"/>
              </a:rPr>
              <a:t> énergie)</a:t>
            </a:r>
            <a:endParaRPr sz="2400">
              <a:latin typeface="Gill Sans MT"/>
              <a:cs typeface="Gill Sans MT"/>
            </a:endParaRPr>
          </a:p>
          <a:p>
            <a:pPr marL="295910" marR="5080" indent="-283845">
              <a:lnSpc>
                <a:spcPts val="3020"/>
              </a:lnSpc>
              <a:spcBef>
                <a:spcPts val="630"/>
              </a:spcBef>
              <a:buClr>
                <a:srgbClr val="3791A7"/>
              </a:buClr>
              <a:buSzPct val="80357"/>
              <a:buFont typeface="Wingdings 2"/>
              <a:buChar char=""/>
              <a:tabLst>
                <a:tab pos="296545" algn="l"/>
              </a:tabLst>
            </a:pPr>
            <a:r>
              <a:rPr sz="2800" spc="-5" dirty="0">
                <a:latin typeface="Gill Sans MT"/>
                <a:cs typeface="Gill Sans MT"/>
              </a:rPr>
              <a:t>Idéal:</a:t>
            </a:r>
            <a:r>
              <a:rPr sz="2800" spc="-285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La</a:t>
            </a:r>
            <a:r>
              <a:rPr sz="2800" spc="1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capacité</a:t>
            </a:r>
            <a:r>
              <a:rPr sz="2800" spc="25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s'adapte</a:t>
            </a:r>
            <a:r>
              <a:rPr sz="280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automatiquement</a:t>
            </a:r>
            <a:r>
              <a:rPr sz="2800" spc="2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en </a:t>
            </a:r>
            <a:r>
              <a:rPr sz="2800" spc="-76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fonction</a:t>
            </a:r>
            <a:r>
              <a:rPr sz="2800" spc="-1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de</a:t>
            </a:r>
            <a:r>
              <a:rPr sz="2800" spc="-2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la</a:t>
            </a:r>
            <a:r>
              <a:rPr sz="2800" spc="5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demande</a:t>
            </a:r>
            <a:endParaRPr sz="2800">
              <a:latin typeface="Gill Sans MT"/>
              <a:cs typeface="Gill Sans MT"/>
            </a:endParaRPr>
          </a:p>
          <a:p>
            <a:pPr marL="570230" lvl="1" indent="-238760">
              <a:lnSpc>
                <a:spcPct val="100000"/>
              </a:lnSpc>
              <a:spcBef>
                <a:spcPts val="290"/>
              </a:spcBef>
              <a:buClr>
                <a:srgbClr val="37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400" spc="-30" dirty="0">
                <a:latin typeface="Gill Sans MT"/>
                <a:cs typeface="Gill Sans MT"/>
              </a:rPr>
              <a:t>Payer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en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fonction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la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demande</a:t>
            </a:r>
            <a:endParaRPr sz="2400">
              <a:latin typeface="Gill Sans MT"/>
              <a:cs typeface="Gill Sans MT"/>
            </a:endParaRPr>
          </a:p>
          <a:p>
            <a:pPr marL="570230" lvl="1" indent="-238760">
              <a:lnSpc>
                <a:spcPct val="100000"/>
              </a:lnSpc>
              <a:spcBef>
                <a:spcPts val="310"/>
              </a:spcBef>
              <a:buClr>
                <a:srgbClr val="37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400" spc="-5" dirty="0">
                <a:latin typeface="Gill Sans MT"/>
                <a:cs typeface="Gill Sans MT"/>
              </a:rPr>
              <a:t>Ne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payer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que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la</a:t>
            </a:r>
            <a:r>
              <a:rPr sz="2400" spc="-5" dirty="0">
                <a:latin typeface="Gill Sans MT"/>
                <a:cs typeface="Gill Sans MT"/>
              </a:rPr>
              <a:t> capacité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traitement </a:t>
            </a:r>
            <a:r>
              <a:rPr sz="2400" dirty="0">
                <a:latin typeface="Gill Sans MT"/>
                <a:cs typeface="Gill Sans MT"/>
              </a:rPr>
              <a:t>utilisée</a:t>
            </a:r>
            <a:endParaRPr sz="2400">
              <a:latin typeface="Gill Sans MT"/>
              <a:cs typeface="Gill Sans MT"/>
            </a:endParaRPr>
          </a:p>
          <a:p>
            <a:pPr marL="570230" marR="158115" lvl="1" indent="-238125">
              <a:lnSpc>
                <a:spcPts val="2580"/>
              </a:lnSpc>
              <a:spcBef>
                <a:spcPts val="660"/>
              </a:spcBef>
              <a:buClr>
                <a:srgbClr val="37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Nécessité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</a:t>
            </a:r>
            <a:r>
              <a:rPr sz="2400" spc="-5" dirty="0">
                <a:latin typeface="Gill Sans MT"/>
                <a:cs typeface="Gill Sans MT"/>
              </a:rPr>
              <a:t> fournisseur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externe</a:t>
            </a:r>
            <a:r>
              <a:rPr sz="2400" dirty="0">
                <a:latin typeface="Gill Sans MT"/>
                <a:cs typeface="Gill Sans MT"/>
              </a:rPr>
              <a:t> de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5" dirty="0">
                <a:latin typeface="Gill Sans MT"/>
                <a:cs typeface="Gill Sans MT"/>
              </a:rPr>
              <a:t>ressources </a:t>
            </a:r>
            <a:r>
              <a:rPr sz="2400" spc="-65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informatiques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utilisables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à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la </a:t>
            </a:r>
            <a:r>
              <a:rPr sz="2400" spc="-5" dirty="0">
                <a:latin typeface="Gill Sans MT"/>
                <a:cs typeface="Gill Sans MT"/>
              </a:rPr>
              <a:t>demande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E125ADB-9092-453C-87AD-6CAE66C09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77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20" dirty="0"/>
              <a:t> </a:t>
            </a:r>
            <a:r>
              <a:rPr spc="-5" dirty="0"/>
              <a:t>centers</a:t>
            </a:r>
            <a:r>
              <a:rPr spc="-15" dirty="0"/>
              <a:t> </a:t>
            </a:r>
            <a:r>
              <a:rPr dirty="0"/>
              <a:t>(</a:t>
            </a:r>
            <a:r>
              <a:rPr spc="-10" dirty="0"/>
              <a:t> fermes </a:t>
            </a:r>
            <a:r>
              <a:rPr dirty="0"/>
              <a:t>de</a:t>
            </a:r>
            <a:r>
              <a:rPr spc="-15" dirty="0"/>
              <a:t> </a:t>
            </a:r>
            <a:r>
              <a:rPr spc="5" dirty="0"/>
              <a:t>serveurs</a:t>
            </a:r>
            <a:r>
              <a:rPr spc="-25" dirty="0"/>
              <a:t> </a:t>
            </a:r>
            <a:r>
              <a:rPr dirty="0"/>
              <a:t>)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772668" y="1850135"/>
            <a:ext cx="9145905" cy="5356860"/>
            <a:chOff x="772668" y="1850135"/>
            <a:chExt cx="9145905" cy="5356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701" y="1850135"/>
              <a:ext cx="6542530" cy="19278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5701" y="3777995"/>
              <a:ext cx="6542530" cy="242925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567559" y="1802383"/>
            <a:ext cx="1736089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3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ill Sans MT"/>
                <a:cs typeface="Gill Sans MT"/>
              </a:rPr>
              <a:t>Site </a:t>
            </a:r>
            <a:r>
              <a:rPr sz="1800" spc="-10" dirty="0">
                <a:latin typeface="Gill Sans MT"/>
                <a:cs typeface="Gill Sans MT"/>
              </a:rPr>
              <a:t>physique </a:t>
            </a:r>
            <a:r>
              <a:rPr sz="1800" dirty="0">
                <a:latin typeface="Gill Sans MT"/>
                <a:cs typeface="Gill Sans MT"/>
              </a:rPr>
              <a:t>sur 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lequel</a:t>
            </a:r>
            <a:r>
              <a:rPr sz="1800" spc="-4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se</a:t>
            </a:r>
            <a:r>
              <a:rPr sz="1800" spc="-45" dirty="0">
                <a:latin typeface="Gill Sans MT"/>
                <a:cs typeface="Gill Sans MT"/>
              </a:rPr>
              <a:t> </a:t>
            </a:r>
            <a:r>
              <a:rPr sz="1800" spc="-15" dirty="0">
                <a:latin typeface="Gill Sans MT"/>
                <a:cs typeface="Gill Sans MT"/>
              </a:rPr>
              <a:t>trouvent </a:t>
            </a:r>
            <a:r>
              <a:rPr sz="1800" spc="-484" dirty="0">
                <a:latin typeface="Gill Sans MT"/>
                <a:cs typeface="Gill Sans MT"/>
              </a:rPr>
              <a:t> </a:t>
            </a:r>
            <a:r>
              <a:rPr sz="1800" spc="-15" dirty="0">
                <a:latin typeface="Gill Sans MT"/>
                <a:cs typeface="Gill Sans MT"/>
              </a:rPr>
              <a:t>regroupés </a:t>
            </a:r>
            <a:r>
              <a:rPr sz="1800" spc="-5" dirty="0">
                <a:latin typeface="Gill Sans MT"/>
                <a:cs typeface="Gill Sans MT"/>
              </a:rPr>
              <a:t>des </a:t>
            </a:r>
            <a:r>
              <a:rPr sz="1800" dirty="0">
                <a:latin typeface="Gill Sans MT"/>
                <a:cs typeface="Gill Sans MT"/>
              </a:rPr>
              <a:t> équipements 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5" dirty="0">
                <a:latin typeface="Gill Sans MT"/>
                <a:cs typeface="Gill Sans MT"/>
              </a:rPr>
              <a:t>constituants du </a:t>
            </a:r>
            <a:r>
              <a:rPr sz="1800" dirty="0">
                <a:latin typeface="Gill Sans MT"/>
                <a:cs typeface="Gill Sans MT"/>
              </a:rPr>
              <a:t> système 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5" dirty="0">
                <a:latin typeface="Gill Sans MT"/>
                <a:cs typeface="Gill Sans MT"/>
              </a:rPr>
              <a:t>d’information de 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5" dirty="0">
                <a:latin typeface="Gill Sans MT"/>
                <a:cs typeface="Gill Sans MT"/>
              </a:rPr>
              <a:t>l’entreprise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:</a:t>
            </a:r>
            <a:endParaRPr sz="1800">
              <a:latin typeface="Gill Sans MT"/>
              <a:cs typeface="Gill Sans MT"/>
            </a:endParaRPr>
          </a:p>
          <a:p>
            <a:pPr marL="154305" indent="-142240">
              <a:lnSpc>
                <a:spcPct val="100000"/>
              </a:lnSpc>
              <a:buClr>
                <a:srgbClr val="46598D"/>
              </a:buClr>
              <a:buFont typeface="Arial"/>
              <a:buChar char="•"/>
              <a:tabLst>
                <a:tab pos="154940" algn="l"/>
              </a:tabLst>
            </a:pPr>
            <a:r>
              <a:rPr sz="1800" dirty="0">
                <a:latin typeface="Gill Sans MT"/>
                <a:cs typeface="Gill Sans MT"/>
              </a:rPr>
              <a:t>mainframes</a:t>
            </a:r>
            <a:endParaRPr sz="1800">
              <a:latin typeface="Gill Sans MT"/>
              <a:cs typeface="Gill Sans MT"/>
            </a:endParaRPr>
          </a:p>
          <a:p>
            <a:pPr marL="93345" indent="-80645">
              <a:lnSpc>
                <a:spcPct val="100000"/>
              </a:lnSpc>
              <a:buClr>
                <a:srgbClr val="46598D"/>
              </a:buClr>
              <a:buFont typeface="Arial"/>
              <a:buChar char="•"/>
              <a:tabLst>
                <a:tab pos="93345" algn="l"/>
              </a:tabLst>
            </a:pPr>
            <a:r>
              <a:rPr sz="1800" dirty="0">
                <a:latin typeface="Gill Sans MT"/>
                <a:cs typeface="Gill Sans MT"/>
              </a:rPr>
              <a:t>Serveurs</a:t>
            </a:r>
            <a:endParaRPr sz="1800">
              <a:latin typeface="Gill Sans MT"/>
              <a:cs typeface="Gill Sans MT"/>
            </a:endParaRPr>
          </a:p>
          <a:p>
            <a:pPr marL="93345" indent="-80645">
              <a:lnSpc>
                <a:spcPct val="100000"/>
              </a:lnSpc>
              <a:buClr>
                <a:srgbClr val="46598D"/>
              </a:buClr>
              <a:buFont typeface="Arial"/>
              <a:buChar char="•"/>
              <a:tabLst>
                <a:tab pos="93345" algn="l"/>
              </a:tabLst>
            </a:pPr>
            <a:r>
              <a:rPr sz="1800" spc="-5" dirty="0">
                <a:latin typeface="Gill Sans MT"/>
                <a:cs typeface="Gill Sans MT"/>
              </a:rPr>
              <a:t>Baies</a:t>
            </a:r>
            <a:r>
              <a:rPr sz="1800" spc="-60" dirty="0">
                <a:latin typeface="Gill Sans MT"/>
                <a:cs typeface="Gill Sans MT"/>
              </a:rPr>
              <a:t> </a:t>
            </a:r>
            <a:r>
              <a:rPr sz="1800" spc="-5" dirty="0">
                <a:latin typeface="Gill Sans MT"/>
                <a:cs typeface="Gill Sans MT"/>
              </a:rPr>
              <a:t>de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stockage</a:t>
            </a:r>
            <a:endParaRPr sz="1800">
              <a:latin typeface="Gill Sans MT"/>
              <a:cs typeface="Gill Sans MT"/>
            </a:endParaRPr>
          </a:p>
          <a:p>
            <a:pPr marL="12700" marR="453390">
              <a:lnSpc>
                <a:spcPct val="100000"/>
              </a:lnSpc>
              <a:buClr>
                <a:srgbClr val="46598D"/>
              </a:buClr>
              <a:buFont typeface="Arial"/>
              <a:buChar char="•"/>
              <a:tabLst>
                <a:tab pos="93345" algn="l"/>
              </a:tabLst>
            </a:pPr>
            <a:r>
              <a:rPr sz="1800" dirty="0">
                <a:latin typeface="Gill Sans MT"/>
                <a:cs typeface="Gill Sans MT"/>
              </a:rPr>
              <a:t>Equipements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Gill Sans MT"/>
                <a:cs typeface="Gill Sans MT"/>
              </a:rPr>
              <a:t>réseaux</a:t>
            </a:r>
            <a:endParaRPr sz="1800">
              <a:latin typeface="Gill Sans MT"/>
              <a:cs typeface="Gill Sans MT"/>
            </a:endParaRPr>
          </a:p>
          <a:p>
            <a:pPr marL="154305" indent="-142240">
              <a:lnSpc>
                <a:spcPct val="100000"/>
              </a:lnSpc>
              <a:buClr>
                <a:srgbClr val="46598D"/>
              </a:buClr>
              <a:buFont typeface="Arial"/>
              <a:buChar char="•"/>
              <a:tabLst>
                <a:tab pos="154940" algn="l"/>
              </a:tabLst>
            </a:pPr>
            <a:r>
              <a:rPr sz="1800" spc="5" dirty="0">
                <a:latin typeface="Gill Sans MT"/>
                <a:cs typeface="Gill Sans MT"/>
              </a:rPr>
              <a:t>etc.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2067444" y="6444485"/>
            <a:ext cx="181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ill Sans MT"/>
                <a:cs typeface="Gill Sans MT"/>
              </a:rPr>
              <a:t>Google</a:t>
            </a:r>
            <a:r>
              <a:rPr sz="1800" spc="-60" dirty="0">
                <a:latin typeface="Gill Sans MT"/>
                <a:cs typeface="Gill Sans MT"/>
              </a:rPr>
              <a:t> </a:t>
            </a:r>
            <a:r>
              <a:rPr sz="1800" spc="-5" dirty="0">
                <a:latin typeface="Gill Sans MT"/>
                <a:cs typeface="Gill Sans MT"/>
              </a:rPr>
              <a:t>data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center</a:t>
            </a:r>
            <a:endParaRPr sz="1800">
              <a:latin typeface="Gill Sans MT"/>
              <a:cs typeface="Gill Sans MT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9DC0B25-A8B0-4AE2-A05C-5659766A3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8794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dirty="0"/>
              <a:t>I</a:t>
            </a:r>
            <a:r>
              <a:rPr sz="4300" spc="-5" dirty="0"/>
              <a:t>aaS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70720" y="1768855"/>
            <a:ext cx="7174865" cy="44145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95910" marR="199390" indent="-283845">
              <a:lnSpc>
                <a:spcPts val="3240"/>
              </a:lnSpc>
              <a:spcBef>
                <a:spcPts val="505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296545" algn="l"/>
              </a:tabLst>
            </a:pPr>
            <a:r>
              <a:rPr sz="3000" spc="-5" dirty="0">
                <a:latin typeface="Gill Sans MT"/>
                <a:cs typeface="Gill Sans MT"/>
              </a:rPr>
              <a:t>M</a:t>
            </a:r>
            <a:r>
              <a:rPr sz="3000" dirty="0">
                <a:latin typeface="Gill Sans MT"/>
                <a:cs typeface="Gill Sans MT"/>
              </a:rPr>
              <a:t>i</a:t>
            </a:r>
            <a:r>
              <a:rPr sz="3000" spc="-5" dirty="0">
                <a:latin typeface="Gill Sans MT"/>
                <a:cs typeface="Gill Sans MT"/>
              </a:rPr>
              <a:t>s</a:t>
            </a:r>
            <a:r>
              <a:rPr sz="3000" dirty="0">
                <a:latin typeface="Gill Sans MT"/>
                <a:cs typeface="Gill Sans MT"/>
              </a:rPr>
              <a:t>e</a:t>
            </a:r>
            <a:r>
              <a:rPr sz="3000" spc="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Gill Sans MT"/>
                <a:cs typeface="Gill Sans MT"/>
              </a:rPr>
              <a:t>à</a:t>
            </a:r>
            <a:r>
              <a:rPr sz="3000" spc="8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</a:t>
            </a:r>
            <a:r>
              <a:rPr sz="3000" dirty="0">
                <a:latin typeface="Gill Sans MT"/>
                <a:cs typeface="Gill Sans MT"/>
              </a:rPr>
              <a:t>i</a:t>
            </a:r>
            <a:r>
              <a:rPr sz="3000" spc="-5" dirty="0">
                <a:latin typeface="Gill Sans MT"/>
                <a:cs typeface="Gill Sans MT"/>
              </a:rPr>
              <a:t>s</a:t>
            </a:r>
            <a:r>
              <a:rPr sz="3000" dirty="0">
                <a:latin typeface="Gill Sans MT"/>
                <a:cs typeface="Gill Sans MT"/>
              </a:rPr>
              <a:t>po</a:t>
            </a:r>
            <a:r>
              <a:rPr sz="3000" spc="-5" dirty="0">
                <a:latin typeface="Gill Sans MT"/>
                <a:cs typeface="Gill Sans MT"/>
              </a:rPr>
              <a:t>s</a:t>
            </a:r>
            <a:r>
              <a:rPr sz="3000" dirty="0">
                <a:latin typeface="Gill Sans MT"/>
                <a:cs typeface="Gill Sans MT"/>
              </a:rPr>
              <a:t>i</a:t>
            </a:r>
            <a:r>
              <a:rPr sz="3000" spc="-5" dirty="0">
                <a:latin typeface="Gill Sans MT"/>
                <a:cs typeface="Gill Sans MT"/>
              </a:rPr>
              <a:t>t</a:t>
            </a:r>
            <a:r>
              <a:rPr sz="3000" dirty="0">
                <a:latin typeface="Gill Sans MT"/>
                <a:cs typeface="Gill Sans MT"/>
              </a:rPr>
              <a:t>ion,</a:t>
            </a:r>
            <a:r>
              <a:rPr sz="3000" spc="-21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Gill Sans MT"/>
                <a:cs typeface="Gill Sans MT"/>
              </a:rPr>
              <a:t>à</a:t>
            </a:r>
            <a:r>
              <a:rPr sz="3000" spc="8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Gill Sans MT"/>
                <a:cs typeface="Gill Sans MT"/>
              </a:rPr>
              <a:t>la</a:t>
            </a:r>
            <a:r>
              <a:rPr sz="3000" spc="8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</a:t>
            </a:r>
            <a:r>
              <a:rPr sz="3000" dirty="0">
                <a:latin typeface="Gill Sans MT"/>
                <a:cs typeface="Gill Sans MT"/>
              </a:rPr>
              <a:t>eman</a:t>
            </a:r>
            <a:r>
              <a:rPr sz="3000" spc="-10" dirty="0">
                <a:latin typeface="Gill Sans MT"/>
                <a:cs typeface="Gill Sans MT"/>
              </a:rPr>
              <a:t>d</a:t>
            </a:r>
            <a:r>
              <a:rPr sz="3000" spc="60" dirty="0">
                <a:latin typeface="Gill Sans MT"/>
                <a:cs typeface="Gill Sans MT"/>
              </a:rPr>
              <a:t>e</a:t>
            </a:r>
            <a:r>
              <a:rPr sz="3000" dirty="0">
                <a:latin typeface="Gill Sans MT"/>
                <a:cs typeface="Gill Sans MT"/>
              </a:rPr>
              <a:t>,</a:t>
            </a:r>
            <a:r>
              <a:rPr sz="3000" spc="-22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</a:t>
            </a:r>
            <a:r>
              <a:rPr sz="3000" dirty="0">
                <a:latin typeface="Gill Sans MT"/>
                <a:cs typeface="Gill Sans MT"/>
              </a:rPr>
              <a:t>e 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-20" dirty="0">
                <a:latin typeface="Gill Sans MT"/>
                <a:cs typeface="Gill Sans MT"/>
              </a:rPr>
              <a:t>ressources</a:t>
            </a:r>
            <a:r>
              <a:rPr sz="3000" spc="-10" dirty="0">
                <a:latin typeface="Gill Sans MT"/>
                <a:cs typeface="Gill Sans MT"/>
              </a:rPr>
              <a:t> d'infrastructure</a:t>
            </a:r>
            <a:r>
              <a:rPr sz="3000" spc="35" dirty="0">
                <a:latin typeface="Gill Sans MT"/>
                <a:cs typeface="Gill Sans MT"/>
              </a:rPr>
              <a:t> </a:t>
            </a:r>
            <a:r>
              <a:rPr sz="3000" spc="-20" dirty="0">
                <a:latin typeface="Gill Sans MT"/>
                <a:cs typeface="Gill Sans MT"/>
              </a:rPr>
              <a:t>(CPU,</a:t>
            </a:r>
            <a:r>
              <a:rPr sz="3000" spc="-275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stockage, </a:t>
            </a:r>
            <a:r>
              <a:rPr sz="3000" spc="-819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mémoi</a:t>
            </a:r>
            <a:r>
              <a:rPr sz="3000" spc="-60" dirty="0">
                <a:latin typeface="Gill Sans MT"/>
                <a:cs typeface="Gill Sans MT"/>
              </a:rPr>
              <a:t>r</a:t>
            </a:r>
            <a:r>
              <a:rPr sz="3000" spc="60" dirty="0">
                <a:latin typeface="Gill Sans MT"/>
                <a:cs typeface="Gill Sans MT"/>
              </a:rPr>
              <a:t>e</a:t>
            </a:r>
            <a:r>
              <a:rPr sz="3000" dirty="0">
                <a:latin typeface="Gill Sans MT"/>
                <a:cs typeface="Gill Sans MT"/>
              </a:rPr>
              <a:t>,</a:t>
            </a:r>
            <a:r>
              <a:rPr sz="3000" spc="-23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Gill Sans MT"/>
                <a:cs typeface="Gill Sans MT"/>
              </a:rPr>
              <a:t>ré</a:t>
            </a:r>
            <a:r>
              <a:rPr sz="3000" spc="-5" dirty="0">
                <a:latin typeface="Gill Sans MT"/>
                <a:cs typeface="Gill Sans MT"/>
              </a:rPr>
              <a:t>s</a:t>
            </a:r>
            <a:r>
              <a:rPr sz="3000" dirty="0">
                <a:latin typeface="Gill Sans MT"/>
                <a:cs typeface="Gill Sans MT"/>
              </a:rPr>
              <a:t>eau)</a:t>
            </a:r>
            <a:r>
              <a:rPr sz="3000" spc="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Gill Sans MT"/>
                <a:cs typeface="Gill Sans MT"/>
              </a:rPr>
              <a:t>lo</a:t>
            </a:r>
            <a:r>
              <a:rPr sz="3000" spc="-10" dirty="0">
                <a:latin typeface="Gill Sans MT"/>
                <a:cs typeface="Gill Sans MT"/>
              </a:rPr>
              <a:t>c</a:t>
            </a:r>
            <a:r>
              <a:rPr sz="3000" dirty="0">
                <a:latin typeface="Gill Sans MT"/>
                <a:cs typeface="Gill Sans MT"/>
              </a:rPr>
              <a:t>ali</a:t>
            </a:r>
            <a:r>
              <a:rPr sz="3000" spc="-5" dirty="0">
                <a:latin typeface="Gill Sans MT"/>
                <a:cs typeface="Gill Sans MT"/>
              </a:rPr>
              <a:t>s</a:t>
            </a:r>
            <a:r>
              <a:rPr sz="3000" dirty="0">
                <a:latin typeface="Gill Sans MT"/>
                <a:cs typeface="Gill Sans MT"/>
              </a:rPr>
              <a:t>ées</a:t>
            </a:r>
            <a:r>
              <a:rPr sz="3000" spc="7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</a:t>
            </a:r>
            <a:r>
              <a:rPr sz="3000" dirty="0">
                <a:latin typeface="Gill Sans MT"/>
                <a:cs typeface="Gill Sans MT"/>
              </a:rPr>
              <a:t>ans</a:t>
            </a:r>
            <a:r>
              <a:rPr sz="3000" spc="7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</a:t>
            </a:r>
            <a:r>
              <a:rPr sz="3000" dirty="0">
                <a:latin typeface="Gill Sans MT"/>
                <a:cs typeface="Gill Sans MT"/>
              </a:rPr>
              <a:t>es 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Datacenters</a:t>
            </a:r>
            <a:endParaRPr sz="3000">
              <a:latin typeface="Gill Sans MT"/>
              <a:cs typeface="Gill Sans MT"/>
            </a:endParaRPr>
          </a:p>
          <a:p>
            <a:pPr marL="295910" marR="452120" indent="-283845" algn="just">
              <a:lnSpc>
                <a:spcPts val="3240"/>
              </a:lnSpc>
              <a:spcBef>
                <a:spcPts val="600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296545" algn="l"/>
              </a:tabLst>
            </a:pPr>
            <a:r>
              <a:rPr sz="3000" dirty="0">
                <a:latin typeface="Gill Sans MT"/>
                <a:cs typeface="Gill Sans MT"/>
              </a:rPr>
              <a:t>Ces </a:t>
            </a:r>
            <a:r>
              <a:rPr sz="3000" spc="-20" dirty="0">
                <a:latin typeface="Gill Sans MT"/>
                <a:cs typeface="Gill Sans MT"/>
              </a:rPr>
              <a:t>ressources </a:t>
            </a:r>
            <a:r>
              <a:rPr sz="3000" spc="-10" dirty="0">
                <a:latin typeface="Gill Sans MT"/>
                <a:cs typeface="Gill Sans MT"/>
              </a:rPr>
              <a:t>peuvent </a:t>
            </a:r>
            <a:r>
              <a:rPr sz="3000" spc="-20" dirty="0">
                <a:latin typeface="Gill Sans MT"/>
                <a:cs typeface="Gill Sans MT"/>
              </a:rPr>
              <a:t>être </a:t>
            </a:r>
            <a:r>
              <a:rPr sz="3000" spc="-5" dirty="0">
                <a:latin typeface="Gill Sans MT"/>
                <a:cs typeface="Gill Sans MT"/>
              </a:rPr>
              <a:t>facturées </a:t>
            </a:r>
            <a:r>
              <a:rPr sz="3000" dirty="0">
                <a:latin typeface="Gill Sans MT"/>
                <a:cs typeface="Gill Sans MT"/>
              </a:rPr>
              <a:t>en </a:t>
            </a:r>
            <a:r>
              <a:rPr sz="3000" spc="-819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fonction de </a:t>
            </a:r>
            <a:r>
              <a:rPr sz="3000" dirty="0">
                <a:latin typeface="Gill Sans MT"/>
                <a:cs typeface="Gill Sans MT"/>
              </a:rPr>
              <a:t>leur </a:t>
            </a:r>
            <a:r>
              <a:rPr sz="3000" spc="-5" dirty="0">
                <a:latin typeface="Gill Sans MT"/>
                <a:cs typeface="Gill Sans MT"/>
              </a:rPr>
              <a:t>utilisation </a:t>
            </a:r>
            <a:r>
              <a:rPr sz="3000" dirty="0">
                <a:latin typeface="Gill Sans MT"/>
                <a:cs typeface="Gill Sans MT"/>
              </a:rPr>
              <a:t>( </a:t>
            </a:r>
            <a:r>
              <a:rPr sz="3000" spc="-5" dirty="0">
                <a:latin typeface="Gill Sans MT"/>
                <a:cs typeface="Gill Sans MT"/>
              </a:rPr>
              <a:t>utilisation de </a:t>
            </a:r>
            <a:r>
              <a:rPr sz="3000" spc="-819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C</a:t>
            </a:r>
            <a:r>
              <a:rPr sz="3000" spc="-10" dirty="0">
                <a:latin typeface="Gill Sans MT"/>
                <a:cs typeface="Gill Sans MT"/>
              </a:rPr>
              <a:t>P</a:t>
            </a:r>
            <a:r>
              <a:rPr sz="3000" spc="-75" dirty="0">
                <a:latin typeface="Gill Sans MT"/>
                <a:cs typeface="Gill Sans MT"/>
              </a:rPr>
              <a:t>U</a:t>
            </a:r>
            <a:r>
              <a:rPr sz="3000" dirty="0">
                <a:latin typeface="Gill Sans MT"/>
                <a:cs typeface="Gill Sans MT"/>
              </a:rPr>
              <a:t>,</a:t>
            </a:r>
            <a:r>
              <a:rPr sz="3000" spc="-220" dirty="0">
                <a:latin typeface="Times New Roman"/>
                <a:cs typeface="Times New Roman"/>
              </a:rPr>
              <a:t> </a:t>
            </a:r>
            <a:r>
              <a:rPr sz="3000" spc="-70" dirty="0">
                <a:latin typeface="Gill Sans MT"/>
                <a:cs typeface="Gill Sans MT"/>
              </a:rPr>
              <a:t>v</a:t>
            </a:r>
            <a:r>
              <a:rPr sz="3000" dirty="0">
                <a:latin typeface="Gill Sans MT"/>
                <a:cs typeface="Gill Sans MT"/>
              </a:rPr>
              <a:t>olume</a:t>
            </a:r>
            <a:r>
              <a:rPr sz="3000" spc="8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</a:t>
            </a:r>
            <a:r>
              <a:rPr sz="3000" dirty="0">
                <a:latin typeface="Gill Sans MT"/>
                <a:cs typeface="Gill Sans MT"/>
              </a:rPr>
              <a:t>e</a:t>
            </a:r>
            <a:r>
              <a:rPr sz="3000" spc="9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</a:t>
            </a:r>
            <a:r>
              <a:rPr sz="3000" dirty="0">
                <a:latin typeface="Gill Sans MT"/>
                <a:cs typeface="Gill Sans MT"/>
              </a:rPr>
              <a:t>onnée</a:t>
            </a:r>
            <a:r>
              <a:rPr sz="3000" spc="-5" dirty="0">
                <a:latin typeface="Gill Sans MT"/>
                <a:cs typeface="Gill Sans MT"/>
              </a:rPr>
              <a:t>s</a:t>
            </a:r>
            <a:r>
              <a:rPr sz="3000" dirty="0">
                <a:latin typeface="Gill Sans MT"/>
                <a:cs typeface="Gill Sans MT"/>
              </a:rPr>
              <a:t>,</a:t>
            </a:r>
            <a:r>
              <a:rPr sz="3000" spc="-2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Gill Sans MT"/>
                <a:cs typeface="Gill Sans MT"/>
              </a:rPr>
              <a:t>…</a:t>
            </a:r>
            <a:r>
              <a:rPr sz="3000" spc="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Gill Sans MT"/>
                <a:cs typeface="Gill Sans MT"/>
              </a:rPr>
              <a:t>)</a:t>
            </a:r>
            <a:endParaRPr sz="300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195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296545" algn="l"/>
                <a:tab pos="2131060" algn="l"/>
              </a:tabLst>
            </a:pPr>
            <a:r>
              <a:rPr sz="3000" spc="-5" dirty="0">
                <a:latin typeface="Gill Sans MT"/>
                <a:cs typeface="Gill Sans MT"/>
              </a:rPr>
              <a:t>"Elasticité"</a:t>
            </a:r>
            <a:r>
              <a:rPr sz="3000" spc="-5" dirty="0">
                <a:latin typeface="Times New Roman"/>
                <a:cs typeface="Times New Roman"/>
              </a:rPr>
              <a:t>	</a:t>
            </a:r>
            <a:r>
              <a:rPr sz="3000" dirty="0">
                <a:latin typeface="Gill Sans MT"/>
                <a:cs typeface="Gill Sans MT"/>
              </a:rPr>
              <a:t>la</a:t>
            </a:r>
            <a:r>
              <a:rPr sz="3000" spc="-1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montée </a:t>
            </a:r>
            <a:r>
              <a:rPr sz="3000" dirty="0">
                <a:latin typeface="Gill Sans MT"/>
                <a:cs typeface="Gill Sans MT"/>
              </a:rPr>
              <a:t>en</a:t>
            </a:r>
            <a:r>
              <a:rPr sz="3000" spc="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charge</a:t>
            </a:r>
            <a:r>
              <a:rPr sz="3000" spc="-2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est</a:t>
            </a:r>
            <a:r>
              <a:rPr sz="300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garantie</a:t>
            </a:r>
            <a:endParaRPr sz="3000">
              <a:latin typeface="Gill Sans MT"/>
              <a:cs typeface="Gill Sans MT"/>
            </a:endParaRPr>
          </a:p>
          <a:p>
            <a:pPr marL="295910" marR="1448435" indent="-283845">
              <a:lnSpc>
                <a:spcPts val="3240"/>
              </a:lnSpc>
              <a:spcBef>
                <a:spcPts val="645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400685" algn="l"/>
                <a:tab pos="401320" algn="l"/>
              </a:tabLst>
            </a:pPr>
            <a:r>
              <a:rPr dirty="0"/>
              <a:t>	</a:t>
            </a:r>
            <a:r>
              <a:rPr sz="3000" spc="-5" dirty="0">
                <a:latin typeface="Gill Sans MT"/>
                <a:cs typeface="Gill Sans MT"/>
              </a:rPr>
              <a:t>L'infrastructure</a:t>
            </a:r>
            <a:r>
              <a:rPr sz="3000" spc="-25" dirty="0">
                <a:latin typeface="Gill Sans MT"/>
                <a:cs typeface="Gill Sans MT"/>
              </a:rPr>
              <a:t> </a:t>
            </a:r>
            <a:r>
              <a:rPr sz="3000" spc="-10" dirty="0">
                <a:latin typeface="Gill Sans MT"/>
                <a:cs typeface="Gill Sans MT"/>
              </a:rPr>
              <a:t>devient</a:t>
            </a:r>
            <a:r>
              <a:rPr sz="3000" spc="-20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un</a:t>
            </a:r>
            <a:r>
              <a:rPr sz="3000" spc="-15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bien</a:t>
            </a:r>
            <a:r>
              <a:rPr sz="3000" spc="-1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de </a:t>
            </a:r>
            <a:r>
              <a:rPr sz="3000" spc="-819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consommation</a:t>
            </a:r>
            <a:endParaRPr sz="30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FD7969F-DB1D-40C5-BDBE-334B67938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8794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dirty="0"/>
              <a:t>I</a:t>
            </a:r>
            <a:r>
              <a:rPr sz="4300" spc="-5" dirty="0"/>
              <a:t>aaS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1850136"/>
            <a:ext cx="9145905" cy="5356860"/>
            <a:chOff x="772668" y="1850136"/>
            <a:chExt cx="9145905" cy="5356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6838" y="1850136"/>
              <a:ext cx="6816852" cy="19278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6838" y="3777995"/>
              <a:ext cx="6816852" cy="307238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D1EF73-6BA6-4388-A48E-A824F1D1ED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330771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dirty="0"/>
              <a:t>I</a:t>
            </a:r>
            <a:r>
              <a:rPr sz="4300" spc="-5" dirty="0"/>
              <a:t>aaS</a:t>
            </a:r>
            <a:r>
              <a:rPr sz="4300" spc="110" dirty="0">
                <a:latin typeface="Times New Roman"/>
                <a:cs typeface="Times New Roman"/>
              </a:rPr>
              <a:t> </a:t>
            </a:r>
            <a:r>
              <a:rPr sz="4300" spc="-5" dirty="0"/>
              <a:t>:</a:t>
            </a:r>
            <a:r>
              <a:rPr sz="4300" spc="-305" dirty="0">
                <a:latin typeface="Times New Roman"/>
                <a:cs typeface="Times New Roman"/>
              </a:rPr>
              <a:t> </a:t>
            </a:r>
            <a:r>
              <a:rPr sz="4300" spc="-15" dirty="0"/>
              <a:t>e</a:t>
            </a:r>
            <a:r>
              <a:rPr sz="4300" spc="-140" dirty="0"/>
              <a:t>x</a:t>
            </a:r>
            <a:r>
              <a:rPr sz="4300" spc="-15" dirty="0"/>
              <a:t>e</a:t>
            </a:r>
            <a:r>
              <a:rPr sz="4300" spc="-10" dirty="0"/>
              <a:t>m</a:t>
            </a:r>
            <a:r>
              <a:rPr sz="4300" spc="-5" dirty="0"/>
              <a:t>p</a:t>
            </a:r>
            <a:r>
              <a:rPr sz="4300" spc="-15" dirty="0"/>
              <a:t>le</a:t>
            </a:r>
            <a:r>
              <a:rPr sz="4300" spc="-5" dirty="0"/>
              <a:t>s</a:t>
            </a:r>
            <a:endParaRPr sz="43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70720" y="1722937"/>
            <a:ext cx="5476875" cy="3926204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dirty="0">
                <a:latin typeface="Gill Sans MT"/>
                <a:cs typeface="Gill Sans MT"/>
              </a:rPr>
              <a:t>Achat</a:t>
            </a:r>
            <a:r>
              <a:rPr sz="3200" spc="-5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d'un</a:t>
            </a:r>
            <a:r>
              <a:rPr sz="3200" spc="-25" dirty="0">
                <a:latin typeface="Gill Sans MT"/>
                <a:cs typeface="Gill Sans MT"/>
              </a:rPr>
              <a:t> </a:t>
            </a:r>
            <a:r>
              <a:rPr sz="3200" spc="5" dirty="0">
                <a:latin typeface="Gill Sans MT"/>
                <a:cs typeface="Gill Sans MT"/>
              </a:rPr>
              <a:t>serveur</a:t>
            </a:r>
            <a:r>
              <a:rPr sz="3200" spc="-40" dirty="0">
                <a:latin typeface="Gill Sans MT"/>
                <a:cs typeface="Gill Sans MT"/>
              </a:rPr>
              <a:t> </a:t>
            </a:r>
            <a:r>
              <a:rPr sz="3200" spc="10" dirty="0">
                <a:latin typeface="Gill Sans MT"/>
                <a:cs typeface="Gill Sans MT"/>
              </a:rPr>
              <a:t>virtuel</a:t>
            </a:r>
            <a:endParaRPr sz="3200">
              <a:latin typeface="Gill Sans MT"/>
              <a:cs typeface="Gill Sans MT"/>
            </a:endParaRPr>
          </a:p>
          <a:p>
            <a:pPr marL="570230" lvl="1" indent="-238760">
              <a:lnSpc>
                <a:spcPct val="100000"/>
              </a:lnSpc>
              <a:spcBef>
                <a:spcPts val="620"/>
              </a:spcBef>
              <a:buClr>
                <a:srgbClr val="37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5" dirty="0">
                <a:latin typeface="Gill Sans MT"/>
                <a:cs typeface="Gill Sans MT"/>
              </a:rPr>
              <a:t>Choix</a:t>
            </a:r>
            <a:r>
              <a:rPr sz="2800" spc="-25" dirty="0">
                <a:latin typeface="Gill Sans MT"/>
                <a:cs typeface="Gill Sans MT"/>
              </a:rPr>
              <a:t> </a:t>
            </a:r>
            <a:r>
              <a:rPr sz="2800" spc="-20" dirty="0">
                <a:latin typeface="Gill Sans MT"/>
                <a:cs typeface="Gill Sans MT"/>
              </a:rPr>
              <a:t>hardware</a:t>
            </a:r>
            <a:r>
              <a:rPr sz="2800" spc="15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+</a:t>
            </a:r>
            <a:r>
              <a:rPr sz="2800" spc="-15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OS</a:t>
            </a:r>
            <a:endParaRPr sz="280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58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spc="-5" dirty="0">
                <a:latin typeface="Gill Sans MT"/>
                <a:cs typeface="Gill Sans MT"/>
              </a:rPr>
              <a:t>Connectivité</a:t>
            </a:r>
            <a:r>
              <a:rPr sz="3200" spc="-5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Internet</a:t>
            </a:r>
            <a:r>
              <a:rPr sz="3200" spc="-40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garantie</a:t>
            </a:r>
            <a:endParaRPr sz="320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spc="-5" dirty="0">
                <a:latin typeface="Gill Sans MT"/>
                <a:cs typeface="Gill Sans MT"/>
              </a:rPr>
              <a:t>Configuration</a:t>
            </a:r>
            <a:r>
              <a:rPr sz="3200" spc="-80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système</a:t>
            </a:r>
            <a:endParaRPr sz="320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spc="-5" dirty="0">
                <a:latin typeface="Gill Sans MT"/>
                <a:cs typeface="Gill Sans MT"/>
              </a:rPr>
              <a:t>Installation</a:t>
            </a:r>
            <a:r>
              <a:rPr sz="3200" spc="-60" dirty="0">
                <a:latin typeface="Gill Sans MT"/>
                <a:cs typeface="Gill Sans MT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de</a:t>
            </a:r>
            <a:r>
              <a:rPr sz="3200" spc="15" dirty="0">
                <a:latin typeface="Gill Sans MT"/>
                <a:cs typeface="Gill Sans MT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l'application</a:t>
            </a:r>
            <a:r>
              <a:rPr sz="3200" spc="-450" dirty="0">
                <a:latin typeface="Gill Sans MT"/>
                <a:cs typeface="Gill Sans MT"/>
              </a:rPr>
              <a:t> </a:t>
            </a:r>
            <a:r>
              <a:rPr sz="3200" spc="-100" dirty="0">
                <a:latin typeface="Gill Sans MT"/>
                <a:cs typeface="Gill Sans MT"/>
              </a:rPr>
              <a:t>Web</a:t>
            </a:r>
            <a:endParaRPr sz="320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dirty="0">
                <a:latin typeface="Gill Sans MT"/>
                <a:cs typeface="Gill Sans MT"/>
              </a:rPr>
              <a:t>Lancement</a:t>
            </a:r>
            <a:r>
              <a:rPr sz="3200" spc="-70" dirty="0">
                <a:latin typeface="Gill Sans MT"/>
                <a:cs typeface="Gill Sans MT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du</a:t>
            </a:r>
            <a:r>
              <a:rPr sz="3200" spc="-20" dirty="0">
                <a:latin typeface="Gill Sans MT"/>
                <a:cs typeface="Gill Sans MT"/>
              </a:rPr>
              <a:t> </a:t>
            </a:r>
            <a:r>
              <a:rPr sz="3200" spc="15" dirty="0">
                <a:latin typeface="Gill Sans MT"/>
                <a:cs typeface="Gill Sans MT"/>
              </a:rPr>
              <a:t>service</a:t>
            </a:r>
            <a:endParaRPr sz="320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dirty="0">
                <a:latin typeface="Gill Sans MT"/>
                <a:cs typeface="Gill Sans MT"/>
              </a:rPr>
              <a:t>Itération</a:t>
            </a:r>
            <a:r>
              <a:rPr sz="3200" spc="-6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sur</a:t>
            </a:r>
            <a:r>
              <a:rPr sz="3200" spc="-20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les</a:t>
            </a:r>
            <a:r>
              <a:rPr sz="3200" spc="-15" dirty="0">
                <a:latin typeface="Gill Sans MT"/>
                <a:cs typeface="Gill Sans MT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performances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F2AFD58-D243-4E99-88D4-61CA88A31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12412" y="383275"/>
            <a:ext cx="44513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Les</a:t>
            </a:r>
            <a:r>
              <a:rPr sz="4300" spc="-30" dirty="0"/>
              <a:t> </a:t>
            </a:r>
            <a:r>
              <a:rPr sz="4300" spc="-5" dirty="0"/>
              <a:t>acteurs</a:t>
            </a:r>
            <a:r>
              <a:rPr sz="4300" spc="10" dirty="0"/>
              <a:t> </a:t>
            </a:r>
            <a:r>
              <a:rPr sz="4300" spc="-5" dirty="0"/>
              <a:t>de</a:t>
            </a:r>
            <a:r>
              <a:rPr sz="4300" spc="-15" dirty="0"/>
              <a:t> </a:t>
            </a:r>
            <a:r>
              <a:rPr sz="4300" spc="-5" dirty="0"/>
              <a:t>l'IaaS</a:t>
            </a:r>
            <a:endParaRPr sz="4300" dirty="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04009" y="1256401"/>
            <a:ext cx="7995691" cy="56028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 algn="just">
              <a:lnSpc>
                <a:spcPct val="150000"/>
              </a:lnSpc>
              <a:spcBef>
                <a:spcPts val="81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dirty="0">
                <a:latin typeface="Gill Sans MT"/>
                <a:cs typeface="Gill Sans MT"/>
              </a:rPr>
              <a:t>Le</a:t>
            </a:r>
            <a:r>
              <a:rPr sz="3200" spc="7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Gill Sans MT"/>
                <a:cs typeface="Gill Sans MT"/>
              </a:rPr>
              <a:t>p</a:t>
            </a:r>
            <a:r>
              <a:rPr sz="3200" dirty="0">
                <a:latin typeface="Gill Sans MT"/>
                <a:cs typeface="Gill Sans MT"/>
              </a:rPr>
              <a:t>l</a:t>
            </a:r>
            <a:r>
              <a:rPr sz="3200" spc="5" dirty="0">
                <a:latin typeface="Gill Sans MT"/>
                <a:cs typeface="Gill Sans MT"/>
              </a:rPr>
              <a:t>u</a:t>
            </a:r>
            <a:r>
              <a:rPr sz="3200" dirty="0">
                <a:latin typeface="Gill Sans MT"/>
                <a:cs typeface="Gill Sans MT"/>
              </a:rPr>
              <a:t>s</a:t>
            </a:r>
            <a:r>
              <a:rPr sz="3200" spc="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Gill Sans MT"/>
                <a:cs typeface="Gill Sans MT"/>
              </a:rPr>
              <a:t>im</a:t>
            </a:r>
            <a:r>
              <a:rPr sz="3200" spc="5" dirty="0">
                <a:latin typeface="Gill Sans MT"/>
                <a:cs typeface="Gill Sans MT"/>
              </a:rPr>
              <a:t>p</a:t>
            </a:r>
            <a:r>
              <a:rPr sz="3200" spc="-5" dirty="0">
                <a:latin typeface="Gill Sans MT"/>
                <a:cs typeface="Gill Sans MT"/>
              </a:rPr>
              <a:t>o</a:t>
            </a:r>
            <a:r>
              <a:rPr sz="3200" spc="60" dirty="0">
                <a:latin typeface="Gill Sans MT"/>
                <a:cs typeface="Gill Sans MT"/>
              </a:rPr>
              <a:t>r</a:t>
            </a:r>
            <a:r>
              <a:rPr sz="3200" dirty="0">
                <a:latin typeface="Gill Sans MT"/>
                <a:cs typeface="Gill Sans MT"/>
              </a:rPr>
              <a:t>ta</a:t>
            </a:r>
            <a:r>
              <a:rPr sz="3200" spc="5" dirty="0">
                <a:latin typeface="Gill Sans MT"/>
                <a:cs typeface="Gill Sans MT"/>
              </a:rPr>
              <a:t>n</a:t>
            </a:r>
            <a:r>
              <a:rPr sz="3200" dirty="0">
                <a:latin typeface="Gill Sans MT"/>
                <a:cs typeface="Gill Sans MT"/>
              </a:rPr>
              <a:t>t:</a:t>
            </a:r>
            <a:r>
              <a:rPr sz="3200" spc="-5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A</a:t>
            </a:r>
            <a:r>
              <a:rPr sz="3200" dirty="0">
                <a:latin typeface="Gill Sans MT"/>
                <a:cs typeface="Gill Sans MT"/>
              </a:rPr>
              <a:t>m</a:t>
            </a:r>
            <a:r>
              <a:rPr sz="3200" spc="-15" dirty="0">
                <a:latin typeface="Gill Sans MT"/>
                <a:cs typeface="Gill Sans MT"/>
              </a:rPr>
              <a:t>a</a:t>
            </a:r>
            <a:r>
              <a:rPr sz="3200" spc="-5" dirty="0">
                <a:latin typeface="Gill Sans MT"/>
                <a:cs typeface="Gill Sans MT"/>
              </a:rPr>
              <a:t>zo</a:t>
            </a:r>
            <a:r>
              <a:rPr sz="3200" dirty="0">
                <a:latin typeface="Gill Sans MT"/>
                <a:cs typeface="Gill Sans MT"/>
              </a:rPr>
              <a:t>n</a:t>
            </a:r>
          </a:p>
          <a:p>
            <a:pPr marL="570230" marR="855344" lvl="1" indent="-238125" algn="just">
              <a:lnSpc>
                <a:spcPct val="150000"/>
              </a:lnSpc>
              <a:spcBef>
                <a:spcPts val="620"/>
              </a:spcBef>
              <a:buClr>
                <a:srgbClr val="37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5" dirty="0">
                <a:latin typeface="Gill Sans MT"/>
                <a:cs typeface="Gill Sans MT"/>
              </a:rPr>
              <a:t>S3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/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S</a:t>
            </a:r>
            <a:r>
              <a:rPr sz="2800" spc="-10" dirty="0">
                <a:latin typeface="Gill Sans MT"/>
                <a:cs typeface="Gill Sans MT"/>
              </a:rPr>
              <a:t>i</a:t>
            </a:r>
            <a:r>
              <a:rPr sz="2800" spc="-5" dirty="0">
                <a:latin typeface="Gill Sans MT"/>
                <a:cs typeface="Gill Sans MT"/>
              </a:rPr>
              <a:t>m</a:t>
            </a:r>
            <a:r>
              <a:rPr sz="2800" dirty="0">
                <a:latin typeface="Gill Sans MT"/>
                <a:cs typeface="Gill Sans MT"/>
              </a:rPr>
              <a:t>p</a:t>
            </a:r>
            <a:r>
              <a:rPr sz="2800" spc="-10" dirty="0">
                <a:latin typeface="Gill Sans MT"/>
                <a:cs typeface="Gill Sans MT"/>
              </a:rPr>
              <a:t>l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St</a:t>
            </a:r>
            <a:r>
              <a:rPr sz="2800" dirty="0">
                <a:latin typeface="Gill Sans MT"/>
                <a:cs typeface="Gill Sans MT"/>
              </a:rPr>
              <a:t>o</a:t>
            </a:r>
            <a:r>
              <a:rPr sz="2800" spc="-10" dirty="0">
                <a:latin typeface="Gill Sans MT"/>
                <a:cs typeface="Gill Sans MT"/>
              </a:rPr>
              <a:t>rag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10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Se</a:t>
            </a:r>
            <a:r>
              <a:rPr sz="2800" spc="75" dirty="0">
                <a:latin typeface="Gill Sans MT"/>
                <a:cs typeface="Gill Sans MT"/>
              </a:rPr>
              <a:t>r</a:t>
            </a:r>
            <a:r>
              <a:rPr sz="2800" spc="-10" dirty="0">
                <a:latin typeface="Gill Sans MT"/>
                <a:cs typeface="Gill Sans MT"/>
              </a:rPr>
              <a:t>vic</a:t>
            </a:r>
            <a:r>
              <a:rPr sz="2800" spc="-5" dirty="0">
                <a:latin typeface="Gill Sans MT"/>
                <a:cs typeface="Gill Sans MT"/>
              </a:rPr>
              <a:t>e:</a:t>
            </a:r>
            <a:r>
              <a:rPr sz="2800" spc="-2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Ut</a:t>
            </a:r>
            <a:r>
              <a:rPr sz="2800" spc="-10" dirty="0">
                <a:latin typeface="Gill Sans MT"/>
                <a:cs typeface="Gill Sans MT"/>
              </a:rPr>
              <a:t>ili</a:t>
            </a:r>
            <a:r>
              <a:rPr sz="2800" spc="-5" dirty="0">
                <a:latin typeface="Gill Sans MT"/>
                <a:cs typeface="Gill Sans MT"/>
              </a:rPr>
              <a:t>sée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Gill Sans MT"/>
                <a:cs typeface="Gill Sans MT"/>
              </a:rPr>
              <a:t>p</a:t>
            </a:r>
            <a:r>
              <a:rPr sz="2800" spc="-10" dirty="0">
                <a:latin typeface="Gill Sans MT"/>
                <a:cs typeface="Gill Sans MT"/>
              </a:rPr>
              <a:t>a</a:t>
            </a:r>
            <a:r>
              <a:rPr sz="2800" spc="-5" dirty="0">
                <a:latin typeface="Gill Sans MT"/>
                <a:cs typeface="Gill Sans MT"/>
              </a:rPr>
              <a:t>r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D</a:t>
            </a:r>
            <a:r>
              <a:rPr sz="2800" spc="-85" dirty="0">
                <a:latin typeface="Gill Sans MT"/>
                <a:cs typeface="Gill Sans MT"/>
              </a:rPr>
              <a:t>r</a:t>
            </a:r>
            <a:r>
              <a:rPr sz="2800" dirty="0">
                <a:latin typeface="Gill Sans MT"/>
                <a:cs typeface="Gill Sans MT"/>
              </a:rPr>
              <a:t>opb</a:t>
            </a:r>
            <a:r>
              <a:rPr sz="2800" spc="-50" dirty="0">
                <a:latin typeface="Gill Sans MT"/>
                <a:cs typeface="Gill Sans MT"/>
              </a:rPr>
              <a:t>o</a:t>
            </a:r>
            <a:r>
              <a:rPr sz="2800" dirty="0">
                <a:latin typeface="Gill Sans MT"/>
                <a:cs typeface="Gill Sans MT"/>
              </a:rPr>
              <a:t>x</a:t>
            </a:r>
            <a:r>
              <a:rPr sz="2800" spc="-5" dirty="0">
                <a:latin typeface="Gill Sans MT"/>
                <a:cs typeface="Gill Sans MT"/>
              </a:rPr>
              <a:t>,</a:t>
            </a:r>
            <a:r>
              <a:rPr sz="2800" spc="-2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U</a:t>
            </a:r>
            <a:r>
              <a:rPr sz="2800" dirty="0">
                <a:latin typeface="Gill Sans MT"/>
                <a:cs typeface="Gill Sans MT"/>
              </a:rPr>
              <a:t>bun</a:t>
            </a:r>
            <a:r>
              <a:rPr sz="2800" spc="-5" dirty="0">
                <a:latin typeface="Gill Sans MT"/>
                <a:cs typeface="Gill Sans MT"/>
              </a:rPr>
              <a:t>tu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O</a:t>
            </a:r>
            <a:r>
              <a:rPr sz="2800" dirty="0">
                <a:latin typeface="Gill Sans MT"/>
                <a:cs typeface="Gill Sans MT"/>
              </a:rPr>
              <a:t>n</a:t>
            </a:r>
            <a:r>
              <a:rPr sz="2800" spc="55" dirty="0">
                <a:latin typeface="Gill Sans MT"/>
                <a:cs typeface="Gill Sans MT"/>
              </a:rPr>
              <a:t>e</a:t>
            </a:r>
            <a:r>
              <a:rPr sz="2800" spc="-5" dirty="0">
                <a:latin typeface="Gill Sans MT"/>
                <a:cs typeface="Gill Sans MT"/>
              </a:rPr>
              <a:t>,</a:t>
            </a:r>
            <a:r>
              <a:rPr sz="2800" spc="-2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Se</a:t>
            </a:r>
            <a:r>
              <a:rPr sz="2800" spc="-10" dirty="0">
                <a:latin typeface="Gill Sans MT"/>
                <a:cs typeface="Gill Sans MT"/>
              </a:rPr>
              <a:t>c</a:t>
            </a:r>
            <a:r>
              <a:rPr sz="2800" dirty="0">
                <a:latin typeface="Gill Sans MT"/>
                <a:cs typeface="Gill Sans MT"/>
              </a:rPr>
              <a:t>on</a:t>
            </a:r>
            <a:r>
              <a:rPr sz="2800" spc="-5" dirty="0">
                <a:latin typeface="Gill Sans MT"/>
                <a:cs typeface="Gill Sans MT"/>
              </a:rPr>
              <a:t>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li</a:t>
            </a:r>
            <a:r>
              <a:rPr sz="2800" spc="-35" dirty="0">
                <a:latin typeface="Gill Sans MT"/>
                <a:cs typeface="Gill Sans MT"/>
              </a:rPr>
              <a:t>f</a:t>
            </a:r>
            <a:r>
              <a:rPr sz="2800" spc="55" dirty="0">
                <a:latin typeface="Gill Sans MT"/>
                <a:cs typeface="Gill Sans MT"/>
              </a:rPr>
              <a:t>e</a:t>
            </a:r>
            <a:r>
              <a:rPr sz="2800" spc="-10" dirty="0">
                <a:latin typeface="Gill Sans MT"/>
                <a:cs typeface="Gill Sans MT"/>
              </a:rPr>
              <a:t>..</a:t>
            </a:r>
            <a:r>
              <a:rPr sz="2800" spc="-5" dirty="0">
                <a:latin typeface="Gill Sans MT"/>
                <a:cs typeface="Gill Sans MT"/>
              </a:rPr>
              <a:t>.</a:t>
            </a:r>
            <a:endParaRPr sz="2800" dirty="0">
              <a:latin typeface="Gill Sans MT"/>
              <a:cs typeface="Gill Sans MT"/>
            </a:endParaRPr>
          </a:p>
          <a:p>
            <a:pPr marL="570230" marR="5080" lvl="1" indent="-238125" algn="just">
              <a:lnSpc>
                <a:spcPct val="150000"/>
              </a:lnSpc>
              <a:spcBef>
                <a:spcPts val="600"/>
              </a:spcBef>
              <a:buClr>
                <a:srgbClr val="37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dirty="0">
                <a:latin typeface="Gill Sans MT"/>
                <a:cs typeface="Gill Sans MT"/>
              </a:rPr>
              <a:t>E</a:t>
            </a:r>
            <a:r>
              <a:rPr sz="2800" spc="-5" dirty="0">
                <a:latin typeface="Gill Sans MT"/>
                <a:cs typeface="Gill Sans MT"/>
              </a:rPr>
              <a:t>C2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/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Gill Sans MT"/>
                <a:cs typeface="Gill Sans MT"/>
              </a:rPr>
              <a:t>E</a:t>
            </a:r>
            <a:r>
              <a:rPr sz="2800" spc="-10" dirty="0">
                <a:latin typeface="Gill Sans MT"/>
                <a:cs typeface="Gill Sans MT"/>
              </a:rPr>
              <a:t>la</a:t>
            </a:r>
            <a:r>
              <a:rPr sz="2800" spc="-5" dirty="0">
                <a:latin typeface="Gill Sans MT"/>
                <a:cs typeface="Gill Sans MT"/>
              </a:rPr>
              <a:t>st</a:t>
            </a:r>
            <a:r>
              <a:rPr sz="2800" spc="-10" dirty="0">
                <a:latin typeface="Gill Sans MT"/>
                <a:cs typeface="Gill Sans MT"/>
              </a:rPr>
              <a:t>i</a:t>
            </a:r>
            <a:r>
              <a:rPr sz="2800" spc="-5" dirty="0">
                <a:latin typeface="Gill Sans MT"/>
                <a:cs typeface="Gill Sans MT"/>
              </a:rPr>
              <a:t>c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C</a:t>
            </a:r>
            <a:r>
              <a:rPr sz="2800" spc="-10" dirty="0">
                <a:latin typeface="Gill Sans MT"/>
                <a:cs typeface="Gill Sans MT"/>
              </a:rPr>
              <a:t>l</a:t>
            </a:r>
            <a:r>
              <a:rPr sz="2800" dirty="0">
                <a:latin typeface="Gill Sans MT"/>
                <a:cs typeface="Gill Sans MT"/>
              </a:rPr>
              <a:t>ou</a:t>
            </a:r>
            <a:r>
              <a:rPr sz="2800" spc="-5" dirty="0">
                <a:latin typeface="Gill Sans MT"/>
                <a:cs typeface="Gill Sans MT"/>
              </a:rPr>
              <a:t>d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C</a:t>
            </a:r>
            <a:r>
              <a:rPr sz="2800" dirty="0">
                <a:latin typeface="Gill Sans MT"/>
                <a:cs typeface="Gill Sans MT"/>
              </a:rPr>
              <a:t>o</a:t>
            </a:r>
            <a:r>
              <a:rPr sz="2800" spc="-5" dirty="0">
                <a:latin typeface="Gill Sans MT"/>
                <a:cs typeface="Gill Sans MT"/>
              </a:rPr>
              <a:t>m</a:t>
            </a:r>
            <a:r>
              <a:rPr sz="2800" dirty="0">
                <a:latin typeface="Gill Sans MT"/>
                <a:cs typeface="Gill Sans MT"/>
              </a:rPr>
              <a:t>pu</a:t>
            </a:r>
            <a:r>
              <a:rPr sz="2800" spc="-5" dirty="0">
                <a:latin typeface="Gill Sans MT"/>
                <a:cs typeface="Gill Sans MT"/>
              </a:rPr>
              <a:t>te</a:t>
            </a:r>
            <a:r>
              <a:rPr sz="2800" spc="95" dirty="0">
                <a:latin typeface="Gill Sans MT"/>
                <a:cs typeface="Gill Sans MT"/>
              </a:rPr>
              <a:t>r</a:t>
            </a:r>
            <a:r>
              <a:rPr sz="2800" spc="-5" dirty="0">
                <a:latin typeface="Gill Sans MT"/>
                <a:cs typeface="Gill Sans MT"/>
              </a:rPr>
              <a:t>:</a:t>
            </a:r>
            <a:r>
              <a:rPr sz="2800" spc="-2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Hé</a:t>
            </a:r>
            <a:r>
              <a:rPr sz="2800" dirty="0">
                <a:latin typeface="Gill Sans MT"/>
                <a:cs typeface="Gill Sans MT"/>
              </a:rPr>
              <a:t>b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-10" dirty="0">
                <a:latin typeface="Gill Sans MT"/>
                <a:cs typeface="Gill Sans MT"/>
              </a:rPr>
              <a:t>rg</a:t>
            </a:r>
            <a:r>
              <a:rPr sz="2800" spc="-5" dirty="0">
                <a:latin typeface="Gill Sans MT"/>
                <a:cs typeface="Gill Sans MT"/>
              </a:rPr>
              <a:t>eme</a:t>
            </a:r>
            <a:r>
              <a:rPr sz="2800" dirty="0">
                <a:latin typeface="Gill Sans MT"/>
                <a:cs typeface="Gill Sans MT"/>
              </a:rPr>
              <a:t>n</a:t>
            </a:r>
            <a:r>
              <a:rPr sz="2800" spc="-5" dirty="0">
                <a:latin typeface="Gill Sans MT"/>
                <a:cs typeface="Gill Sans MT"/>
              </a:rPr>
              <a:t>t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de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m</a:t>
            </a:r>
            <a:r>
              <a:rPr sz="2800" spc="-10" dirty="0">
                <a:latin typeface="Gill Sans MT"/>
                <a:cs typeface="Gill Sans MT"/>
              </a:rPr>
              <a:t>ac</a:t>
            </a:r>
            <a:r>
              <a:rPr sz="2800" dirty="0">
                <a:latin typeface="Gill Sans MT"/>
                <a:cs typeface="Gill Sans MT"/>
              </a:rPr>
              <a:t>h</a:t>
            </a:r>
            <a:r>
              <a:rPr sz="2800" spc="-10" dirty="0">
                <a:latin typeface="Gill Sans MT"/>
                <a:cs typeface="Gill Sans MT"/>
              </a:rPr>
              <a:t>i</a:t>
            </a:r>
            <a:r>
              <a:rPr sz="2800" dirty="0">
                <a:latin typeface="Gill Sans MT"/>
                <a:cs typeface="Gill Sans MT"/>
              </a:rPr>
              <a:t>n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vi</a:t>
            </a:r>
            <a:r>
              <a:rPr sz="2800" spc="50" dirty="0">
                <a:latin typeface="Gill Sans MT"/>
                <a:cs typeface="Gill Sans MT"/>
              </a:rPr>
              <a:t>r</a:t>
            </a:r>
            <a:r>
              <a:rPr sz="2800" spc="-5" dirty="0">
                <a:latin typeface="Gill Sans MT"/>
                <a:cs typeface="Gill Sans MT"/>
              </a:rPr>
              <a:t>t</a:t>
            </a:r>
            <a:r>
              <a:rPr sz="2800" dirty="0">
                <a:latin typeface="Gill Sans MT"/>
                <a:cs typeface="Gill Sans MT"/>
              </a:rPr>
              <a:t>u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-10" dirty="0">
                <a:latin typeface="Gill Sans MT"/>
                <a:cs typeface="Gill Sans MT"/>
              </a:rPr>
              <a:t>ll</a:t>
            </a:r>
            <a:r>
              <a:rPr sz="2800" spc="-5" dirty="0">
                <a:latin typeface="Gill Sans MT"/>
                <a:cs typeface="Gill Sans MT"/>
              </a:rPr>
              <a:t>e</a:t>
            </a:r>
            <a:r>
              <a:rPr sz="2800" spc="-2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W</a:t>
            </a:r>
            <a:r>
              <a:rPr sz="2800" spc="-10" dirty="0">
                <a:latin typeface="Gill Sans MT"/>
                <a:cs typeface="Gill Sans MT"/>
              </a:rPr>
              <a:t>i</a:t>
            </a:r>
            <a:r>
              <a:rPr sz="2800" dirty="0">
                <a:latin typeface="Gill Sans MT"/>
                <a:cs typeface="Gill Sans MT"/>
              </a:rPr>
              <a:t>n</a:t>
            </a:r>
            <a:r>
              <a:rPr sz="2800" spc="-5" dirty="0">
                <a:latin typeface="Gill Sans MT"/>
                <a:cs typeface="Gill Sans MT"/>
              </a:rPr>
              <a:t>d</a:t>
            </a:r>
            <a:r>
              <a:rPr sz="2800" spc="-25" dirty="0">
                <a:latin typeface="Gill Sans MT"/>
                <a:cs typeface="Gill Sans MT"/>
              </a:rPr>
              <a:t>o</a:t>
            </a:r>
            <a:r>
              <a:rPr sz="2800" spc="-5" dirty="0">
                <a:latin typeface="Gill Sans MT"/>
                <a:cs typeface="Gill Sans MT"/>
              </a:rPr>
              <a:t>ws,</a:t>
            </a:r>
            <a:r>
              <a:rPr sz="2800" spc="-2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Gill Sans MT"/>
                <a:cs typeface="Gill Sans MT"/>
              </a:rPr>
              <a:t>G</a:t>
            </a:r>
            <a:r>
              <a:rPr sz="2800" spc="-5" dirty="0">
                <a:latin typeface="Gill Sans MT"/>
                <a:cs typeface="Gill Sans MT"/>
              </a:rPr>
              <a:t>NU</a:t>
            </a:r>
            <a:r>
              <a:rPr sz="2800" spc="-10" dirty="0">
                <a:latin typeface="Gill Sans MT"/>
                <a:cs typeface="Gill Sans MT"/>
              </a:rPr>
              <a:t>/Li</a:t>
            </a:r>
            <a:r>
              <a:rPr sz="2800" spc="-25" dirty="0">
                <a:latin typeface="Gill Sans MT"/>
                <a:cs typeface="Gill Sans MT"/>
              </a:rPr>
              <a:t>n</a:t>
            </a:r>
            <a:r>
              <a:rPr sz="2800" dirty="0">
                <a:latin typeface="Gill Sans MT"/>
                <a:cs typeface="Gill Sans MT"/>
              </a:rPr>
              <a:t>u</a:t>
            </a:r>
            <a:r>
              <a:rPr sz="2800" spc="-5" dirty="0">
                <a:latin typeface="Gill Sans MT"/>
                <a:cs typeface="Gill Sans MT"/>
              </a:rPr>
              <a:t>x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et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F</a:t>
            </a:r>
            <a:r>
              <a:rPr sz="2800" spc="-70" dirty="0">
                <a:latin typeface="Gill Sans MT"/>
                <a:cs typeface="Gill Sans MT"/>
              </a:rPr>
              <a:t>r</a:t>
            </a:r>
            <a:r>
              <a:rPr sz="2800" spc="-5" dirty="0">
                <a:latin typeface="Gill Sans MT"/>
                <a:cs typeface="Gill Sans MT"/>
              </a:rPr>
              <a:t>ee</a:t>
            </a:r>
            <a:r>
              <a:rPr sz="2800" spc="-10" dirty="0">
                <a:latin typeface="Gill Sans MT"/>
                <a:cs typeface="Gill Sans MT"/>
              </a:rPr>
              <a:t>B</a:t>
            </a:r>
            <a:r>
              <a:rPr sz="2800" spc="-5" dirty="0">
                <a:latin typeface="Gill Sans MT"/>
                <a:cs typeface="Gill Sans MT"/>
              </a:rPr>
              <a:t>SD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Gill Sans MT"/>
                <a:cs typeface="Gill Sans MT"/>
              </a:rPr>
              <a:t>b</a:t>
            </a:r>
            <a:r>
              <a:rPr sz="2800" spc="-10" dirty="0">
                <a:latin typeface="Gill Sans MT"/>
                <a:cs typeface="Gill Sans MT"/>
              </a:rPr>
              <a:t>a</a:t>
            </a:r>
            <a:r>
              <a:rPr sz="2800" spc="-5" dirty="0">
                <a:latin typeface="Gill Sans MT"/>
                <a:cs typeface="Gill Sans MT"/>
              </a:rPr>
              <a:t>sée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s</a:t>
            </a:r>
            <a:r>
              <a:rPr sz="2800" dirty="0">
                <a:latin typeface="Gill Sans MT"/>
                <a:cs typeface="Gill Sans MT"/>
              </a:rPr>
              <a:t>u</a:t>
            </a:r>
            <a:r>
              <a:rPr sz="2800" spc="-5" dirty="0">
                <a:latin typeface="Gill Sans MT"/>
                <a:cs typeface="Gill Sans MT"/>
              </a:rPr>
              <a:t>r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X</a:t>
            </a:r>
            <a:r>
              <a:rPr sz="2800" dirty="0">
                <a:latin typeface="Gill Sans MT"/>
                <a:cs typeface="Gill Sans MT"/>
              </a:rPr>
              <a:t>E</a:t>
            </a:r>
            <a:r>
              <a:rPr sz="2800" spc="-5" dirty="0">
                <a:latin typeface="Gill Sans MT"/>
                <a:cs typeface="Gill Sans MT"/>
              </a:rPr>
              <a:t>N.</a:t>
            </a:r>
            <a:r>
              <a:rPr sz="2800" spc="-2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Ut</a:t>
            </a:r>
            <a:r>
              <a:rPr sz="2800" spc="-10" dirty="0">
                <a:latin typeface="Gill Sans MT"/>
                <a:cs typeface="Gill Sans MT"/>
              </a:rPr>
              <a:t>ili</a:t>
            </a:r>
            <a:r>
              <a:rPr sz="2800" spc="-5" dirty="0">
                <a:latin typeface="Gill Sans MT"/>
                <a:cs typeface="Gill Sans MT"/>
              </a:rPr>
              <a:t>sée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Gill Sans MT"/>
                <a:cs typeface="Gill Sans MT"/>
              </a:rPr>
              <a:t>p</a:t>
            </a:r>
            <a:r>
              <a:rPr sz="2800" spc="-10" dirty="0">
                <a:latin typeface="Gill Sans MT"/>
                <a:cs typeface="Gill Sans MT"/>
              </a:rPr>
              <a:t>a</a:t>
            </a:r>
            <a:r>
              <a:rPr sz="2800" spc="-5" dirty="0">
                <a:latin typeface="Gill Sans MT"/>
                <a:cs typeface="Gill Sans MT"/>
              </a:rPr>
              <a:t>r</a:t>
            </a:r>
            <a:r>
              <a:rPr sz="2800" spc="-2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T</a:t>
            </a:r>
            <a:r>
              <a:rPr sz="2800" dirty="0">
                <a:latin typeface="Gill Sans MT"/>
                <a:cs typeface="Gill Sans MT"/>
              </a:rPr>
              <a:t>h</a:t>
            </a:r>
            <a:r>
              <a:rPr sz="2800" spc="-5" dirty="0">
                <a:latin typeface="Gill Sans MT"/>
                <a:cs typeface="Gill Sans MT"/>
              </a:rPr>
              <a:t>e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guardian,</a:t>
            </a:r>
            <a:r>
              <a:rPr sz="2800" spc="-250" dirty="0">
                <a:latin typeface="Gill Sans MT"/>
                <a:cs typeface="Gill Sans MT"/>
              </a:rPr>
              <a:t> </a:t>
            </a:r>
            <a:r>
              <a:rPr sz="2800" spc="-85" dirty="0">
                <a:latin typeface="Gill Sans MT"/>
                <a:cs typeface="Gill Sans MT"/>
              </a:rPr>
              <a:t>SNCF,</a:t>
            </a:r>
            <a:r>
              <a:rPr sz="2800" spc="-550" dirty="0">
                <a:latin typeface="Gill Sans MT"/>
                <a:cs typeface="Gill Sans MT"/>
              </a:rPr>
              <a:t> </a:t>
            </a:r>
            <a:r>
              <a:rPr sz="2800" spc="-5" dirty="0">
                <a:latin typeface="Gill Sans MT"/>
                <a:cs typeface="Gill Sans MT"/>
              </a:rPr>
              <a:t>Amazon,</a:t>
            </a:r>
            <a:r>
              <a:rPr sz="2800" spc="-265" dirty="0">
                <a:latin typeface="Gill Sans MT"/>
                <a:cs typeface="Gill Sans MT"/>
              </a:rPr>
              <a:t> </a:t>
            </a:r>
            <a:r>
              <a:rPr sz="2800" spc="-15" dirty="0">
                <a:latin typeface="Gill Sans MT"/>
                <a:cs typeface="Gill Sans MT"/>
              </a:rPr>
              <a:t>Bakinter...Wikileaks</a:t>
            </a:r>
            <a:endParaRPr sz="2800" dirty="0">
              <a:latin typeface="Gill Sans MT"/>
              <a:cs typeface="Gill Sans MT"/>
            </a:endParaRPr>
          </a:p>
          <a:p>
            <a:pPr marL="295910" indent="-283845" algn="just">
              <a:lnSpc>
                <a:spcPct val="150000"/>
              </a:lnSpc>
              <a:spcBef>
                <a:spcPts val="58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spc="-5" dirty="0">
                <a:latin typeface="Gill Sans MT"/>
                <a:cs typeface="Gill Sans MT"/>
              </a:rPr>
              <a:t>A</a:t>
            </a:r>
            <a:r>
              <a:rPr sz="3200" spc="5" dirty="0">
                <a:latin typeface="Gill Sans MT"/>
                <a:cs typeface="Gill Sans MT"/>
              </a:rPr>
              <a:t>u</a:t>
            </a:r>
            <a:r>
              <a:rPr sz="3200" dirty="0">
                <a:latin typeface="Gill Sans MT"/>
                <a:cs typeface="Gill Sans MT"/>
              </a:rPr>
              <a:t>t</a:t>
            </a:r>
            <a:r>
              <a:rPr sz="3200" spc="-60" dirty="0">
                <a:latin typeface="Gill Sans MT"/>
                <a:cs typeface="Gill Sans MT"/>
              </a:rPr>
              <a:t>r</a:t>
            </a:r>
            <a:r>
              <a:rPr sz="3200" dirty="0">
                <a:latin typeface="Gill Sans MT"/>
                <a:cs typeface="Gill Sans MT"/>
              </a:rPr>
              <a:t>es:</a:t>
            </a:r>
            <a:r>
              <a:rPr sz="3200" spc="-2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Gill Sans MT"/>
                <a:cs typeface="Gill Sans MT"/>
              </a:rPr>
              <a:t>O</a:t>
            </a:r>
            <a:r>
              <a:rPr sz="3200" spc="5" dirty="0">
                <a:latin typeface="Gill Sans MT"/>
                <a:cs typeface="Gill Sans MT"/>
              </a:rPr>
              <a:t>p</a:t>
            </a:r>
            <a:r>
              <a:rPr sz="3200" spc="-5" dirty="0">
                <a:latin typeface="Gill Sans MT"/>
                <a:cs typeface="Gill Sans MT"/>
              </a:rPr>
              <a:t>So</a:t>
            </a:r>
            <a:r>
              <a:rPr sz="3200" spc="5" dirty="0">
                <a:latin typeface="Gill Sans MT"/>
                <a:cs typeface="Gill Sans MT"/>
              </a:rPr>
              <a:t>u</a:t>
            </a:r>
            <a:r>
              <a:rPr sz="3200" spc="-85" dirty="0">
                <a:latin typeface="Gill Sans MT"/>
                <a:cs typeface="Gill Sans MT"/>
              </a:rPr>
              <a:t>r</a:t>
            </a:r>
            <a:r>
              <a:rPr sz="3200" dirty="0">
                <a:latin typeface="Gill Sans MT"/>
                <a:cs typeface="Gill Sans MT"/>
              </a:rPr>
              <a:t>c</a:t>
            </a:r>
            <a:r>
              <a:rPr sz="3200" spc="60" dirty="0">
                <a:latin typeface="Gill Sans MT"/>
                <a:cs typeface="Gill Sans MT"/>
              </a:rPr>
              <a:t>e</a:t>
            </a:r>
            <a:r>
              <a:rPr sz="3200" spc="135" dirty="0">
                <a:latin typeface="Gill Sans MT"/>
                <a:cs typeface="Gill Sans MT"/>
              </a:rPr>
              <a:t>,</a:t>
            </a:r>
            <a:r>
              <a:rPr sz="3200" spc="-5" dirty="0">
                <a:latin typeface="Gill Sans MT"/>
                <a:cs typeface="Gill Sans MT"/>
              </a:rPr>
              <a:t>W</a:t>
            </a:r>
            <a:r>
              <a:rPr sz="3200" dirty="0">
                <a:latin typeface="Gill Sans MT"/>
                <a:cs typeface="Gill Sans MT"/>
              </a:rPr>
              <a:t>i</a:t>
            </a:r>
            <a:r>
              <a:rPr sz="3200" spc="5" dirty="0">
                <a:latin typeface="Gill Sans MT"/>
                <a:cs typeface="Gill Sans MT"/>
              </a:rPr>
              <a:t>n</a:t>
            </a:r>
            <a:r>
              <a:rPr sz="3200" spc="-5" dirty="0">
                <a:latin typeface="Gill Sans MT"/>
                <a:cs typeface="Gill Sans MT"/>
              </a:rPr>
              <a:t>d</a:t>
            </a:r>
            <a:r>
              <a:rPr sz="3200" spc="-40" dirty="0">
                <a:latin typeface="Gill Sans MT"/>
                <a:cs typeface="Gill Sans MT"/>
              </a:rPr>
              <a:t>o</a:t>
            </a:r>
            <a:r>
              <a:rPr sz="3200" spc="-5" dirty="0">
                <a:latin typeface="Gill Sans MT"/>
                <a:cs typeface="Gill Sans MT"/>
              </a:rPr>
              <a:t>w</a:t>
            </a:r>
            <a:r>
              <a:rPr sz="3200" dirty="0">
                <a:latin typeface="Gill Sans MT"/>
                <a:cs typeface="Gill Sans MT"/>
              </a:rPr>
              <a:t>s</a:t>
            </a:r>
            <a:r>
              <a:rPr sz="3200" spc="-2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Az</a:t>
            </a:r>
            <a:r>
              <a:rPr sz="3200" spc="5" dirty="0">
                <a:latin typeface="Gill Sans MT"/>
                <a:cs typeface="Gill Sans MT"/>
              </a:rPr>
              <a:t>u</a:t>
            </a:r>
            <a:r>
              <a:rPr sz="3200" spc="-325" dirty="0">
                <a:latin typeface="Gill Sans MT"/>
                <a:cs typeface="Gill Sans MT"/>
              </a:rPr>
              <a:t>r</a:t>
            </a:r>
            <a:r>
              <a:rPr sz="3200" dirty="0">
                <a:latin typeface="Gill Sans MT"/>
                <a:cs typeface="Gill Sans MT"/>
              </a:rPr>
              <a:t>...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CE2B7AD-7144-4C17-BC91-F1DA7A991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101981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P</a:t>
            </a:r>
            <a:r>
              <a:rPr sz="4300" spc="-5" dirty="0"/>
              <a:t>aaS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386840" marR="51435" indent="-283845">
              <a:lnSpc>
                <a:spcPct val="80000"/>
              </a:lnSpc>
              <a:spcBef>
                <a:spcPts val="745"/>
              </a:spcBef>
              <a:buClr>
                <a:srgbClr val="3791A7"/>
              </a:buClr>
              <a:buSzPct val="79629"/>
              <a:buFont typeface="Wingdings 2"/>
              <a:buChar char=""/>
              <a:tabLst>
                <a:tab pos="1387475" algn="l"/>
                <a:tab pos="1388110" algn="l"/>
              </a:tabLst>
            </a:pPr>
            <a:r>
              <a:rPr dirty="0"/>
              <a:t>Mise à </a:t>
            </a:r>
            <a:r>
              <a:rPr spc="-5" dirty="0"/>
              <a:t>disposition </a:t>
            </a:r>
            <a:r>
              <a:rPr spc="-10" dirty="0"/>
              <a:t>d'environnements </a:t>
            </a:r>
            <a:r>
              <a:rPr spc="-5" dirty="0"/>
              <a:t>permettant </a:t>
            </a:r>
            <a:r>
              <a:rPr spc="-740" dirty="0"/>
              <a:t> </a:t>
            </a:r>
            <a:r>
              <a:rPr dirty="0"/>
              <a:t>de </a:t>
            </a:r>
            <a:r>
              <a:rPr spc="-5" dirty="0"/>
              <a:t>développer </a:t>
            </a:r>
            <a:r>
              <a:rPr dirty="0"/>
              <a:t>des </a:t>
            </a:r>
            <a:r>
              <a:rPr spc="-5" dirty="0"/>
              <a:t>applications ou </a:t>
            </a:r>
            <a:r>
              <a:rPr dirty="0"/>
              <a:t>des </a:t>
            </a:r>
            <a:r>
              <a:rPr spc="10" dirty="0"/>
              <a:t>services </a:t>
            </a:r>
            <a:r>
              <a:rPr spc="15" dirty="0"/>
              <a:t> </a:t>
            </a:r>
            <a:r>
              <a:rPr dirty="0"/>
              <a:t>spécifiques qui </a:t>
            </a:r>
            <a:r>
              <a:rPr spc="-5" dirty="0"/>
              <a:t>s'exécuterons </a:t>
            </a:r>
            <a:r>
              <a:rPr dirty="0"/>
              <a:t>sur des </a:t>
            </a:r>
            <a:r>
              <a:rPr spc="5" dirty="0"/>
              <a:t> </a:t>
            </a:r>
            <a:r>
              <a:rPr spc="-5" dirty="0"/>
              <a:t>infrastructures</a:t>
            </a:r>
            <a:r>
              <a:rPr spc="-45" dirty="0"/>
              <a:t> </a:t>
            </a:r>
            <a:r>
              <a:rPr dirty="0"/>
              <a:t>de</a:t>
            </a:r>
            <a:r>
              <a:rPr spc="-5" dirty="0"/>
              <a:t> </a:t>
            </a:r>
            <a:r>
              <a:rPr dirty="0"/>
              <a:t>type</a:t>
            </a:r>
            <a:r>
              <a:rPr spc="-15" dirty="0"/>
              <a:t> </a:t>
            </a:r>
            <a:r>
              <a:rPr spc="-5" dirty="0"/>
              <a:t>"Cloud"</a:t>
            </a:r>
          </a:p>
          <a:p>
            <a:pPr marL="1386840" marR="5080" indent="-283845">
              <a:lnSpc>
                <a:spcPct val="80000"/>
              </a:lnSpc>
              <a:spcBef>
                <a:spcPts val="600"/>
              </a:spcBef>
              <a:buClr>
                <a:srgbClr val="3791A7"/>
              </a:buClr>
              <a:buSzPct val="79629"/>
              <a:buFont typeface="Wingdings 2"/>
              <a:buChar char=""/>
              <a:tabLst>
                <a:tab pos="1480185" algn="l"/>
                <a:tab pos="1480820" algn="l"/>
              </a:tabLst>
            </a:pPr>
            <a:r>
              <a:rPr dirty="0"/>
              <a:t>	Chaque </a:t>
            </a:r>
            <a:r>
              <a:rPr spc="-5" dirty="0"/>
              <a:t>"plate-forme" </a:t>
            </a:r>
            <a:r>
              <a:rPr spc="-10" dirty="0"/>
              <a:t>propose </a:t>
            </a:r>
            <a:r>
              <a:rPr dirty="0"/>
              <a:t>un </a:t>
            </a:r>
            <a:r>
              <a:rPr spc="5" dirty="0"/>
              <a:t> </a:t>
            </a:r>
            <a:r>
              <a:rPr dirty="0"/>
              <a:t>e</a:t>
            </a:r>
            <a:r>
              <a:rPr spc="-30" dirty="0"/>
              <a:t>n</a:t>
            </a:r>
            <a:r>
              <a:rPr spc="5" dirty="0"/>
              <a:t>v</a:t>
            </a:r>
            <a:r>
              <a:rPr spc="-5" dirty="0"/>
              <a:t>i</a:t>
            </a:r>
            <a:r>
              <a:rPr spc="-75" dirty="0"/>
              <a:t>r</a:t>
            </a:r>
            <a:r>
              <a:rPr spc="-5" dirty="0"/>
              <a:t>o</a:t>
            </a:r>
            <a:r>
              <a:rPr spc="5" dirty="0"/>
              <a:t>nn</a:t>
            </a:r>
            <a:r>
              <a:rPr dirty="0"/>
              <a:t>e</a:t>
            </a:r>
            <a:r>
              <a:rPr spc="-10" dirty="0"/>
              <a:t>m</a:t>
            </a:r>
            <a:r>
              <a:rPr dirty="0"/>
              <a:t>e</a:t>
            </a:r>
            <a:r>
              <a:rPr spc="5" dirty="0"/>
              <a:t>n</a:t>
            </a:r>
            <a:r>
              <a:rPr dirty="0"/>
              <a:t>t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5" dirty="0"/>
              <a:t>qu</a:t>
            </a:r>
            <a:r>
              <a:rPr dirty="0"/>
              <a:t>i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/>
              <a:t>l</a:t>
            </a:r>
            <a:r>
              <a:rPr spc="5" dirty="0"/>
              <a:t>u</a:t>
            </a:r>
            <a:r>
              <a:rPr dirty="0"/>
              <a:t>i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s</a:t>
            </a:r>
            <a:r>
              <a:rPr dirty="0"/>
              <a:t>t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5" dirty="0"/>
              <a:t>p</a:t>
            </a:r>
            <a:r>
              <a:rPr spc="-75" dirty="0"/>
              <a:t>r</a:t>
            </a:r>
            <a:r>
              <a:rPr spc="-5" dirty="0"/>
              <a:t>o</a:t>
            </a:r>
            <a:r>
              <a:rPr spc="5" dirty="0"/>
              <a:t>p</a:t>
            </a:r>
            <a:r>
              <a:rPr spc="-50" dirty="0"/>
              <a:t>r</a:t>
            </a:r>
            <a:r>
              <a:rPr dirty="0"/>
              <a:t>e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(</a:t>
            </a:r>
            <a:r>
              <a:rPr spc="-5" dirty="0"/>
              <a:t>l</a:t>
            </a:r>
            <a:r>
              <a:rPr dirty="0"/>
              <a:t>a</a:t>
            </a:r>
            <a:r>
              <a:rPr spc="5" dirty="0"/>
              <a:t>n</a:t>
            </a:r>
            <a:r>
              <a:rPr dirty="0"/>
              <a:t>gag</a:t>
            </a:r>
            <a:r>
              <a:rPr spc="50" dirty="0"/>
              <a:t>e</a:t>
            </a:r>
            <a:r>
              <a:rPr dirty="0"/>
              <a:t>,</a:t>
            </a:r>
            <a:r>
              <a:rPr spc="-49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P</a:t>
            </a:r>
            <a:r>
              <a:rPr spc="-5" dirty="0"/>
              <a:t>I</a:t>
            </a:r>
            <a:r>
              <a:rPr dirty="0"/>
              <a:t>, 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5" dirty="0"/>
              <a:t>p</a:t>
            </a:r>
            <a:r>
              <a:rPr dirty="0"/>
              <a:t>e</a:t>
            </a:r>
            <a:r>
              <a:rPr spc="-5" dirty="0"/>
              <a:t>r</a:t>
            </a:r>
            <a:r>
              <a:rPr spc="5" dirty="0"/>
              <a:t>s</a:t>
            </a:r>
            <a:r>
              <a:rPr spc="-5" dirty="0"/>
              <a:t>i</a:t>
            </a:r>
            <a:r>
              <a:rPr spc="5" dirty="0"/>
              <a:t>s</a:t>
            </a:r>
            <a:r>
              <a:rPr dirty="0"/>
              <a:t>ta</a:t>
            </a:r>
            <a:r>
              <a:rPr spc="5" dirty="0"/>
              <a:t>nc</a:t>
            </a:r>
            <a:r>
              <a:rPr spc="50" dirty="0"/>
              <a:t>e</a:t>
            </a:r>
            <a:r>
              <a:rPr dirty="0"/>
              <a:t>,</a:t>
            </a:r>
            <a:r>
              <a:rPr spc="-250" dirty="0">
                <a:latin typeface="Times New Roman"/>
                <a:cs typeface="Times New Roman"/>
              </a:rPr>
              <a:t> </a:t>
            </a:r>
            <a:r>
              <a:rPr dirty="0"/>
              <a:t>et</a:t>
            </a:r>
            <a:r>
              <a:rPr spc="5" dirty="0"/>
              <a:t>c</a:t>
            </a:r>
            <a:r>
              <a:rPr dirty="0"/>
              <a:t>…).</a:t>
            </a:r>
            <a:r>
              <a:rPr spc="-215" dirty="0">
                <a:latin typeface="Times New Roman"/>
                <a:cs typeface="Times New Roman"/>
              </a:rPr>
              <a:t> </a:t>
            </a:r>
            <a:r>
              <a:rPr spc="-5" dirty="0"/>
              <a:t>U</a:t>
            </a:r>
            <a:r>
              <a:rPr dirty="0"/>
              <a:t>n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lo</a:t>
            </a:r>
            <a:r>
              <a:rPr dirty="0"/>
              <a:t>g</a:t>
            </a:r>
            <a:r>
              <a:rPr spc="-5" dirty="0"/>
              <a:t>i</a:t>
            </a:r>
            <a:r>
              <a:rPr spc="5" dirty="0"/>
              <a:t>c</a:t>
            </a:r>
            <a:r>
              <a:rPr spc="-5" dirty="0"/>
              <a:t>i</a:t>
            </a:r>
            <a:r>
              <a:rPr dirty="0"/>
              <a:t>el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5" dirty="0"/>
              <a:t>s</a:t>
            </a:r>
            <a:r>
              <a:rPr dirty="0"/>
              <a:t>t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d</a:t>
            </a:r>
            <a:r>
              <a:rPr spc="-5" dirty="0"/>
              <a:t>o</a:t>
            </a:r>
            <a:r>
              <a:rPr spc="5" dirty="0"/>
              <a:t>n</a:t>
            </a:r>
            <a:r>
              <a:rPr dirty="0"/>
              <a:t>c 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développé</a:t>
            </a:r>
            <a:r>
              <a:rPr spc="-75" dirty="0"/>
              <a:t> </a:t>
            </a:r>
            <a:r>
              <a:rPr dirty="0"/>
              <a:t>pour</a:t>
            </a:r>
            <a:r>
              <a:rPr spc="-25" dirty="0"/>
              <a:t> </a:t>
            </a:r>
            <a:r>
              <a:rPr dirty="0"/>
              <a:t>un</a:t>
            </a:r>
            <a:r>
              <a:rPr spc="-10" dirty="0"/>
              <a:t> </a:t>
            </a:r>
            <a:r>
              <a:rPr dirty="0"/>
              <a:t>type</a:t>
            </a:r>
            <a:r>
              <a:rPr spc="-25" dirty="0"/>
              <a:t> </a:t>
            </a:r>
            <a:r>
              <a:rPr dirty="0"/>
              <a:t>de</a:t>
            </a:r>
            <a:r>
              <a:rPr spc="-15" dirty="0"/>
              <a:t> </a:t>
            </a:r>
            <a:r>
              <a:rPr spc="-5" dirty="0"/>
              <a:t>plateforme</a:t>
            </a:r>
            <a:r>
              <a:rPr spc="-25" dirty="0"/>
              <a:t> </a:t>
            </a:r>
            <a:r>
              <a:rPr dirty="0"/>
              <a:t>cible</a:t>
            </a:r>
            <a:r>
              <a:rPr spc="-15" dirty="0"/>
              <a:t> </a:t>
            </a:r>
            <a:r>
              <a:rPr dirty="0"/>
              <a:t>(pas </a:t>
            </a:r>
            <a:r>
              <a:rPr spc="-735" dirty="0"/>
              <a:t> </a:t>
            </a:r>
            <a:r>
              <a:rPr dirty="0"/>
              <a:t>de</a:t>
            </a:r>
            <a:r>
              <a:rPr spc="-35" dirty="0"/>
              <a:t> </a:t>
            </a:r>
            <a:r>
              <a:rPr dirty="0"/>
              <a:t>portabilité)</a:t>
            </a:r>
          </a:p>
          <a:p>
            <a:pPr marL="1479550" indent="-376555">
              <a:lnSpc>
                <a:spcPts val="3190"/>
              </a:lnSpc>
              <a:buClr>
                <a:srgbClr val="3791A7"/>
              </a:buClr>
              <a:buSzPct val="79629"/>
              <a:buFont typeface="Wingdings 2"/>
              <a:buChar char=""/>
              <a:tabLst>
                <a:tab pos="1480185" algn="l"/>
                <a:tab pos="1480820" algn="l"/>
              </a:tabLst>
            </a:pPr>
            <a:r>
              <a:rPr spc="-5" dirty="0"/>
              <a:t>Le</a:t>
            </a:r>
            <a:r>
              <a:rPr dirty="0"/>
              <a:t> </a:t>
            </a:r>
            <a:r>
              <a:rPr spc="-5" dirty="0"/>
              <a:t>"PaaS"</a:t>
            </a:r>
            <a:r>
              <a:rPr spc="-35" dirty="0"/>
              <a:t> </a:t>
            </a:r>
            <a:r>
              <a:rPr spc="-15" dirty="0"/>
              <a:t>offre</a:t>
            </a:r>
            <a:r>
              <a:rPr spc="-5" dirty="0"/>
              <a:t> </a:t>
            </a:r>
            <a:r>
              <a:rPr dirty="0"/>
              <a:t>une</a:t>
            </a:r>
            <a:r>
              <a:rPr spc="-20" dirty="0"/>
              <a:t> </a:t>
            </a:r>
            <a:r>
              <a:rPr dirty="0"/>
              <a:t>grande</a:t>
            </a:r>
            <a:r>
              <a:rPr spc="-15" dirty="0"/>
              <a:t> </a:t>
            </a:r>
            <a:r>
              <a:rPr spc="-5" dirty="0"/>
              <a:t>flexibilité</a:t>
            </a:r>
          </a:p>
          <a:p>
            <a:pPr marL="1743710" lvl="1" indent="-320675">
              <a:lnSpc>
                <a:spcPct val="100000"/>
              </a:lnSpc>
              <a:spcBef>
                <a:spcPts val="35"/>
              </a:spcBef>
              <a:buClr>
                <a:srgbClr val="3791A7"/>
              </a:buClr>
              <a:buFont typeface="Verdana"/>
              <a:buChar char="◦"/>
              <a:tabLst>
                <a:tab pos="1743710" algn="l"/>
                <a:tab pos="1744345" algn="l"/>
              </a:tabLst>
            </a:pPr>
            <a:r>
              <a:rPr sz="2400" spc="-5" dirty="0">
                <a:latin typeface="Gill Sans MT"/>
                <a:cs typeface="Gill Sans MT"/>
              </a:rPr>
              <a:t>Développement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rapide </a:t>
            </a:r>
            <a:r>
              <a:rPr sz="2400" dirty="0">
                <a:latin typeface="Gill Sans MT"/>
                <a:cs typeface="Gill Sans MT"/>
              </a:rPr>
              <a:t>de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prototype</a:t>
            </a:r>
            <a:endParaRPr sz="2400" dirty="0">
              <a:latin typeface="Gill Sans MT"/>
              <a:cs typeface="Gill Sans MT"/>
            </a:endParaRPr>
          </a:p>
          <a:p>
            <a:pPr marL="1743710" lvl="1" indent="-320675">
              <a:lnSpc>
                <a:spcPct val="100000"/>
              </a:lnSpc>
              <a:spcBef>
                <a:spcPts val="25"/>
              </a:spcBef>
              <a:buClr>
                <a:srgbClr val="3791A7"/>
              </a:buClr>
              <a:buFont typeface="Verdana"/>
              <a:buChar char="◦"/>
              <a:tabLst>
                <a:tab pos="1743710" algn="l"/>
                <a:tab pos="1744345" algn="l"/>
              </a:tabLst>
            </a:pPr>
            <a:r>
              <a:rPr sz="2400" dirty="0">
                <a:latin typeface="Gill Sans MT"/>
                <a:cs typeface="Gill Sans MT"/>
              </a:rPr>
              <a:t>Se</a:t>
            </a:r>
            <a:r>
              <a:rPr sz="2400" spc="65" dirty="0">
                <a:latin typeface="Gill Sans MT"/>
                <a:cs typeface="Gill Sans MT"/>
              </a:rPr>
              <a:t>r</a:t>
            </a:r>
            <a:r>
              <a:rPr sz="2400" dirty="0">
                <a:latin typeface="Gill Sans MT"/>
                <a:cs typeface="Gill Sans MT"/>
              </a:rPr>
              <a:t>vice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o</a:t>
            </a:r>
            <a:r>
              <a:rPr sz="2400" dirty="0">
                <a:latin typeface="Gill Sans MT"/>
                <a:cs typeface="Gill Sans MT"/>
              </a:rPr>
              <a:t>u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a</a:t>
            </a:r>
            <a:r>
              <a:rPr sz="2400" dirty="0">
                <a:latin typeface="Gill Sans MT"/>
                <a:cs typeface="Gill Sans MT"/>
              </a:rPr>
              <a:t>pplic</a:t>
            </a:r>
            <a:r>
              <a:rPr sz="2400" spc="-5" dirty="0">
                <a:latin typeface="Gill Sans MT"/>
                <a:cs typeface="Gill Sans MT"/>
              </a:rPr>
              <a:t>a</a:t>
            </a:r>
            <a:r>
              <a:rPr sz="2400" dirty="0">
                <a:latin typeface="Gill Sans MT"/>
                <a:cs typeface="Gill Sans MT"/>
              </a:rPr>
              <a:t>ti</a:t>
            </a:r>
            <a:r>
              <a:rPr sz="2400" spc="-5" dirty="0">
                <a:latin typeface="Gill Sans MT"/>
                <a:cs typeface="Gill Sans MT"/>
              </a:rPr>
              <a:t>o</a:t>
            </a:r>
            <a:r>
              <a:rPr sz="2400" dirty="0">
                <a:latin typeface="Gill Sans MT"/>
                <a:cs typeface="Gill Sans MT"/>
              </a:rPr>
              <a:t>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Gill Sans MT"/>
                <a:cs typeface="Gill Sans MT"/>
              </a:rPr>
              <a:t>utilis</a:t>
            </a:r>
            <a:r>
              <a:rPr sz="2400" spc="-5" dirty="0">
                <a:latin typeface="Gill Sans MT"/>
                <a:cs typeface="Gill Sans MT"/>
              </a:rPr>
              <a:t>a</a:t>
            </a:r>
            <a:r>
              <a:rPr sz="2400" dirty="0">
                <a:latin typeface="Gill Sans MT"/>
                <a:cs typeface="Gill Sans MT"/>
              </a:rPr>
              <a:t>ble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Gill Sans MT"/>
                <a:cs typeface="Gill Sans MT"/>
              </a:rPr>
              <a:t>via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Gill Sans MT"/>
                <a:cs typeface="Gill Sans MT"/>
              </a:rPr>
              <a:t>le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spc="-225" dirty="0">
                <a:latin typeface="Gill Sans MT"/>
                <a:cs typeface="Gill Sans MT"/>
              </a:rPr>
              <a:t>W</a:t>
            </a:r>
            <a:r>
              <a:rPr sz="2400" dirty="0">
                <a:latin typeface="Gill Sans MT"/>
                <a:cs typeface="Gill Sans MT"/>
              </a:rPr>
              <a:t>eb</a:t>
            </a:r>
          </a:p>
          <a:p>
            <a:pPr marL="1743710" lvl="1" indent="-320675">
              <a:lnSpc>
                <a:spcPct val="100000"/>
              </a:lnSpc>
              <a:spcBef>
                <a:spcPts val="25"/>
              </a:spcBef>
              <a:buClr>
                <a:srgbClr val="3791A7"/>
              </a:buClr>
              <a:buFont typeface="Verdana"/>
              <a:buChar char="◦"/>
              <a:tabLst>
                <a:tab pos="1743710" algn="l"/>
                <a:tab pos="1744345" algn="l"/>
              </a:tabLst>
            </a:pPr>
            <a:r>
              <a:rPr sz="2400" spc="-5" dirty="0">
                <a:latin typeface="Gill Sans MT"/>
                <a:cs typeface="Gill Sans MT"/>
              </a:rPr>
              <a:t>Montée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en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charge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5" dirty="0">
                <a:latin typeface="Gill Sans MT"/>
                <a:cs typeface="Gill Sans MT"/>
              </a:rPr>
              <a:t>garantie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AFB6B75-9482-430B-8F2C-8CEC7E758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9994" y="1688591"/>
            <a:ext cx="312419" cy="29108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85376" y="791971"/>
            <a:ext cx="6738620" cy="1336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69665" algn="l"/>
              </a:tabLst>
            </a:pPr>
            <a:r>
              <a:rPr sz="4300" dirty="0">
                <a:solidFill>
                  <a:srgbClr val="562213"/>
                </a:solidFill>
                <a:latin typeface="Gill Sans MT"/>
                <a:cs typeface="Gill Sans MT"/>
              </a:rPr>
              <a:t>Virtualisation</a:t>
            </a:r>
            <a:r>
              <a:rPr sz="4300" dirty="0">
                <a:solidFill>
                  <a:srgbClr val="562213"/>
                </a:solidFill>
                <a:latin typeface="Times New Roman"/>
                <a:cs typeface="Times New Roman"/>
              </a:rPr>
              <a:t>	</a:t>
            </a:r>
            <a:r>
              <a:rPr sz="4300" spc="-10" dirty="0">
                <a:solidFill>
                  <a:srgbClr val="562213"/>
                </a:solidFill>
                <a:latin typeface="Gill Sans MT"/>
                <a:cs typeface="Gill Sans MT"/>
              </a:rPr>
              <a:t>et</a:t>
            </a:r>
            <a:endParaRPr sz="4300" dirty="0">
              <a:latin typeface="Gill Sans MT"/>
              <a:cs typeface="Gill Sans MT"/>
            </a:endParaRPr>
          </a:p>
          <a:p>
            <a:pPr marL="2755265">
              <a:lnSpc>
                <a:spcPct val="100000"/>
              </a:lnSpc>
            </a:pPr>
            <a:r>
              <a:rPr sz="4300" spc="-5" dirty="0">
                <a:solidFill>
                  <a:srgbClr val="562213"/>
                </a:solidFill>
                <a:latin typeface="Gill Sans MT"/>
                <a:cs typeface="Gill Sans MT"/>
              </a:rPr>
              <a:t>Cloud</a:t>
            </a:r>
            <a:r>
              <a:rPr sz="4300" spc="-80" dirty="0">
                <a:solidFill>
                  <a:srgbClr val="562213"/>
                </a:solidFill>
                <a:latin typeface="Gill Sans MT"/>
                <a:cs typeface="Gill Sans MT"/>
              </a:rPr>
              <a:t> </a:t>
            </a:r>
            <a:r>
              <a:rPr sz="4300" spc="-5" dirty="0">
                <a:solidFill>
                  <a:srgbClr val="562213"/>
                </a:solidFill>
                <a:latin typeface="Gill Sans MT"/>
                <a:cs typeface="Gill Sans MT"/>
              </a:rPr>
              <a:t>Computing</a:t>
            </a:r>
            <a:endParaRPr sz="4300" dirty="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2668" y="3752340"/>
            <a:ext cx="9145905" cy="3429000"/>
            <a:chOff x="772668" y="3777995"/>
            <a:chExt cx="9145905" cy="34290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09760" y="3894834"/>
            <a:ext cx="615188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8620" algn="l"/>
              </a:tabLst>
            </a:pPr>
            <a:r>
              <a:rPr sz="2600" spc="-10" dirty="0" err="1">
                <a:solidFill>
                  <a:srgbClr val="310E04"/>
                </a:solidFill>
                <a:latin typeface="Gill Sans MT"/>
                <a:cs typeface="Gill Sans MT"/>
              </a:rPr>
              <a:t>Chapitre</a:t>
            </a:r>
            <a:r>
              <a:rPr sz="2600" spc="-30" dirty="0">
                <a:solidFill>
                  <a:srgbClr val="310E04"/>
                </a:solidFill>
                <a:latin typeface="Gill Sans MT"/>
                <a:cs typeface="Gill Sans MT"/>
              </a:rPr>
              <a:t> </a:t>
            </a:r>
            <a:r>
              <a:rPr lang="fr-FR" sz="2600" dirty="0">
                <a:solidFill>
                  <a:srgbClr val="310E04"/>
                </a:solidFill>
                <a:latin typeface="Gill Sans MT"/>
                <a:cs typeface="Gill Sans MT"/>
              </a:rPr>
              <a:t>I</a:t>
            </a:r>
            <a:r>
              <a:rPr sz="2600" dirty="0" smtClean="0">
                <a:solidFill>
                  <a:srgbClr val="310E04"/>
                </a:solidFill>
                <a:latin typeface="Gill Sans MT"/>
                <a:cs typeface="Gill Sans MT"/>
              </a:rPr>
              <a:t>:</a:t>
            </a:r>
            <a:r>
              <a:rPr sz="2600" dirty="0">
                <a:solidFill>
                  <a:srgbClr val="310E04"/>
                </a:solidFill>
                <a:latin typeface="Times New Roman"/>
                <a:cs typeface="Times New Roman"/>
              </a:rPr>
              <a:t>	</a:t>
            </a:r>
            <a:r>
              <a:rPr sz="2600" spc="-5" dirty="0">
                <a:solidFill>
                  <a:srgbClr val="310E04"/>
                </a:solidFill>
                <a:latin typeface="Gill Sans MT"/>
                <a:cs typeface="Gill Sans MT"/>
              </a:rPr>
              <a:t>Introduction</a:t>
            </a:r>
            <a:r>
              <a:rPr sz="2600" spc="-60" dirty="0">
                <a:solidFill>
                  <a:srgbClr val="310E04"/>
                </a:solidFill>
                <a:latin typeface="Gill Sans MT"/>
                <a:cs typeface="Gill Sans MT"/>
              </a:rPr>
              <a:t> </a:t>
            </a:r>
            <a:r>
              <a:rPr sz="2600" dirty="0">
                <a:solidFill>
                  <a:srgbClr val="310E04"/>
                </a:solidFill>
                <a:latin typeface="Gill Sans MT"/>
                <a:cs typeface="Gill Sans MT"/>
              </a:rPr>
              <a:t>au</a:t>
            </a:r>
            <a:r>
              <a:rPr sz="2600" spc="-10" dirty="0">
                <a:solidFill>
                  <a:srgbClr val="310E04"/>
                </a:solidFill>
                <a:latin typeface="Gill Sans MT"/>
                <a:cs typeface="Gill Sans MT"/>
              </a:rPr>
              <a:t> </a:t>
            </a:r>
            <a:r>
              <a:rPr sz="2600" dirty="0">
                <a:solidFill>
                  <a:srgbClr val="310E04"/>
                </a:solidFill>
                <a:latin typeface="Gill Sans MT"/>
                <a:cs typeface="Gill Sans MT"/>
              </a:rPr>
              <a:t>Cloud</a:t>
            </a:r>
            <a:r>
              <a:rPr sz="2600" spc="-40" dirty="0">
                <a:solidFill>
                  <a:srgbClr val="310E04"/>
                </a:solidFill>
                <a:latin typeface="Gill Sans MT"/>
                <a:cs typeface="Gill Sans MT"/>
              </a:rPr>
              <a:t> </a:t>
            </a:r>
            <a:r>
              <a:rPr sz="2600" dirty="0">
                <a:solidFill>
                  <a:srgbClr val="310E04"/>
                </a:solidFill>
                <a:latin typeface="Gill Sans MT"/>
                <a:cs typeface="Gill Sans MT"/>
              </a:rPr>
              <a:t>computing</a:t>
            </a:r>
            <a:endParaRPr sz="2600" dirty="0">
              <a:latin typeface="Gill Sans MT"/>
              <a:cs typeface="Gill Sans MT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9D3F3F2-E906-492D-8552-C44491C0E2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CA6D6EDA-BFBC-4BEA-95C2-2436D70D46A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lang="fr-CM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188315F6-9CF4-4F30-932C-16BBDB64C9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2</a:t>
            </a:fld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39551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101981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P</a:t>
            </a:r>
            <a:r>
              <a:rPr sz="4300" spc="-5" dirty="0"/>
              <a:t>aaS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1421891"/>
            <a:ext cx="9145905" cy="5785485"/>
            <a:chOff x="772668" y="1421891"/>
            <a:chExt cx="9145905" cy="578548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1954" y="1421891"/>
              <a:ext cx="7395971" cy="2356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1954" y="3777995"/>
              <a:ext cx="7395971" cy="306933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1B9FDE3-6B7F-4718-94AB-1EF0B7F9F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101981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P</a:t>
            </a:r>
            <a:r>
              <a:rPr sz="4300" spc="-5" dirty="0"/>
              <a:t>aaS</a:t>
            </a:r>
            <a:endParaRPr sz="4300"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18709" y="1350263"/>
            <a:ext cx="1405127" cy="140512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72668" y="3707891"/>
            <a:ext cx="9145905" cy="3499485"/>
            <a:chOff x="772668" y="3707891"/>
            <a:chExt cx="9145905" cy="349948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3698" y="3707891"/>
              <a:ext cx="929639" cy="701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70720" y="1734722"/>
            <a:ext cx="4885690" cy="41846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229"/>
              </a:spcBef>
              <a:buClr>
                <a:srgbClr val="3791A7"/>
              </a:buClr>
              <a:buSzPct val="79545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200" b="1" spc="-5" dirty="0">
                <a:latin typeface="Gill Sans MT"/>
                <a:cs typeface="Gill Sans MT"/>
              </a:rPr>
              <a:t>Go</a:t>
            </a:r>
            <a:r>
              <a:rPr sz="2200" b="1" spc="-40" dirty="0">
                <a:latin typeface="Gill Sans MT"/>
                <a:cs typeface="Gill Sans MT"/>
              </a:rPr>
              <a:t>o</a:t>
            </a:r>
            <a:r>
              <a:rPr sz="2200" b="1" spc="-10" dirty="0">
                <a:latin typeface="Gill Sans MT"/>
                <a:cs typeface="Gill Sans MT"/>
              </a:rPr>
              <a:t>g</a:t>
            </a:r>
            <a:r>
              <a:rPr sz="2200" b="1" spc="-5" dirty="0">
                <a:latin typeface="Gill Sans MT"/>
                <a:cs typeface="Gill Sans MT"/>
              </a:rPr>
              <a:t>le</a:t>
            </a:r>
            <a:r>
              <a:rPr sz="2200" spc="-15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Gill Sans MT"/>
                <a:cs typeface="Gill Sans MT"/>
              </a:rPr>
              <a:t>App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Gill Sans MT"/>
                <a:cs typeface="Gill Sans MT"/>
              </a:rPr>
              <a:t>E</a:t>
            </a:r>
            <a:r>
              <a:rPr sz="2200" b="1" spc="-5" dirty="0">
                <a:latin typeface="Gill Sans MT"/>
                <a:cs typeface="Gill Sans MT"/>
              </a:rPr>
              <a:t>n</a:t>
            </a:r>
            <a:r>
              <a:rPr sz="2200" b="1" spc="-10" dirty="0">
                <a:latin typeface="Gill Sans MT"/>
                <a:cs typeface="Gill Sans MT"/>
              </a:rPr>
              <a:t>g</a:t>
            </a:r>
            <a:r>
              <a:rPr sz="2200" b="1" spc="-5" dirty="0">
                <a:latin typeface="Gill Sans MT"/>
                <a:cs typeface="Gill Sans MT"/>
              </a:rPr>
              <a:t>ine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Gill Sans MT"/>
                <a:cs typeface="Gill Sans MT"/>
              </a:rPr>
              <a:t>(</a:t>
            </a:r>
            <a:r>
              <a:rPr sz="2200" b="1" spc="-5" dirty="0">
                <a:latin typeface="Gill Sans MT"/>
                <a:cs typeface="Gill Sans MT"/>
              </a:rPr>
              <a:t>GA</a:t>
            </a:r>
            <a:r>
              <a:rPr sz="2200" b="1" spc="-10" dirty="0">
                <a:latin typeface="Gill Sans MT"/>
                <a:cs typeface="Gill Sans MT"/>
              </a:rPr>
              <a:t>E</a:t>
            </a:r>
            <a:r>
              <a:rPr sz="2200" b="1" spc="-5" dirty="0">
                <a:latin typeface="Gill Sans MT"/>
                <a:cs typeface="Gill Sans MT"/>
              </a:rPr>
              <a:t>)</a:t>
            </a:r>
            <a:endParaRPr sz="2200" dirty="0">
              <a:latin typeface="Gill Sans MT"/>
              <a:cs typeface="Gill Sans MT"/>
            </a:endParaRPr>
          </a:p>
          <a:p>
            <a:pPr marL="570230" marR="213360" lvl="1" indent="-238125">
              <a:lnSpc>
                <a:spcPts val="1920"/>
              </a:lnSpc>
              <a:spcBef>
                <a:spcPts val="595"/>
              </a:spcBef>
              <a:buClr>
                <a:srgbClr val="37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0" dirty="0">
                <a:latin typeface="Gill Sans MT"/>
                <a:cs typeface="Gill Sans MT"/>
              </a:rPr>
              <a:t>P</a:t>
            </a:r>
            <a:r>
              <a:rPr sz="2000" dirty="0">
                <a:latin typeface="Gill Sans MT"/>
                <a:cs typeface="Gill Sans MT"/>
              </a:rPr>
              <a:t>e</a:t>
            </a:r>
            <a:r>
              <a:rPr sz="2000" spc="-5" dirty="0">
                <a:latin typeface="Gill Sans MT"/>
                <a:cs typeface="Gill Sans MT"/>
              </a:rPr>
              <a:t>r</a:t>
            </a:r>
            <a:r>
              <a:rPr sz="2000" dirty="0">
                <a:latin typeface="Gill Sans MT"/>
                <a:cs typeface="Gill Sans MT"/>
              </a:rPr>
              <a:t>met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Gill Sans MT"/>
                <a:cs typeface="Gill Sans MT"/>
              </a:rPr>
              <a:t>d'</a:t>
            </a:r>
            <a:r>
              <a:rPr sz="2000" dirty="0">
                <a:latin typeface="Gill Sans MT"/>
                <a:cs typeface="Gill Sans MT"/>
              </a:rPr>
              <a:t>e</a:t>
            </a:r>
            <a:r>
              <a:rPr sz="2000" spc="5" dirty="0">
                <a:latin typeface="Gill Sans MT"/>
                <a:cs typeface="Gill Sans MT"/>
              </a:rPr>
              <a:t>x</a:t>
            </a:r>
            <a:r>
              <a:rPr sz="2000" dirty="0">
                <a:latin typeface="Gill Sans MT"/>
                <a:cs typeface="Gill Sans MT"/>
              </a:rPr>
              <a:t>é</a:t>
            </a:r>
            <a:r>
              <a:rPr sz="2000" spc="-5" dirty="0">
                <a:latin typeface="Gill Sans MT"/>
                <a:cs typeface="Gill Sans MT"/>
              </a:rPr>
              <a:t>c</a:t>
            </a:r>
            <a:r>
              <a:rPr sz="2000" spc="5" dirty="0">
                <a:latin typeface="Gill Sans MT"/>
                <a:cs typeface="Gill Sans MT"/>
              </a:rPr>
              <a:t>u</a:t>
            </a:r>
            <a:r>
              <a:rPr sz="2000" dirty="0">
                <a:latin typeface="Gill Sans MT"/>
                <a:cs typeface="Gill Sans MT"/>
              </a:rPr>
              <a:t>ter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Gill Sans MT"/>
                <a:cs typeface="Gill Sans MT"/>
              </a:rPr>
              <a:t>s</a:t>
            </a:r>
            <a:r>
              <a:rPr sz="2000" dirty="0">
                <a:latin typeface="Gill Sans MT"/>
                <a:cs typeface="Gill Sans MT"/>
              </a:rPr>
              <a:t>es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Gill Sans MT"/>
                <a:cs typeface="Gill Sans MT"/>
              </a:rPr>
              <a:t>a</a:t>
            </a:r>
            <a:r>
              <a:rPr sz="2000" spc="5" dirty="0">
                <a:latin typeface="Gill Sans MT"/>
                <a:cs typeface="Gill Sans MT"/>
              </a:rPr>
              <a:t>pp</a:t>
            </a:r>
            <a:r>
              <a:rPr sz="2000" dirty="0">
                <a:latin typeface="Gill Sans MT"/>
                <a:cs typeface="Gill Sans MT"/>
              </a:rPr>
              <a:t>li</a:t>
            </a:r>
            <a:r>
              <a:rPr sz="2000" spc="-5" dirty="0">
                <a:latin typeface="Gill Sans MT"/>
                <a:cs typeface="Gill Sans MT"/>
              </a:rPr>
              <a:t>ca</a:t>
            </a:r>
            <a:r>
              <a:rPr sz="2000" dirty="0">
                <a:latin typeface="Gill Sans MT"/>
                <a:cs typeface="Gill Sans MT"/>
              </a:rPr>
              <a:t>ti</a:t>
            </a:r>
            <a:r>
              <a:rPr sz="2000" spc="-5" dirty="0">
                <a:latin typeface="Gill Sans MT"/>
                <a:cs typeface="Gill Sans MT"/>
              </a:rPr>
              <a:t>o</a:t>
            </a:r>
            <a:r>
              <a:rPr sz="2000" spc="-10" dirty="0">
                <a:latin typeface="Gill Sans MT"/>
                <a:cs typeface="Gill Sans MT"/>
              </a:rPr>
              <a:t>n</a:t>
            </a:r>
            <a:r>
              <a:rPr sz="2000" dirty="0">
                <a:latin typeface="Gill Sans MT"/>
                <a:cs typeface="Gill Sans MT"/>
              </a:rPr>
              <a:t>s</a:t>
            </a:r>
            <a:r>
              <a:rPr sz="2000" spc="-240" dirty="0">
                <a:latin typeface="Times New Roman"/>
                <a:cs typeface="Times New Roman"/>
              </a:rPr>
              <a:t> </a:t>
            </a:r>
            <a:r>
              <a:rPr sz="2000" spc="-185" dirty="0">
                <a:latin typeface="Gill Sans MT"/>
                <a:cs typeface="Gill Sans MT"/>
              </a:rPr>
              <a:t>W</a:t>
            </a:r>
            <a:r>
              <a:rPr sz="2000" dirty="0">
                <a:latin typeface="Gill Sans MT"/>
                <a:cs typeface="Gill Sans MT"/>
              </a:rPr>
              <a:t>eb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Gill Sans MT"/>
                <a:cs typeface="Gill Sans MT"/>
              </a:rPr>
              <a:t>sur</a:t>
            </a:r>
            <a:r>
              <a:rPr sz="2000" spc="-35" dirty="0">
                <a:latin typeface="Gill Sans MT"/>
                <a:cs typeface="Gill Sans MT"/>
              </a:rPr>
              <a:t> </a:t>
            </a:r>
            <a:r>
              <a:rPr sz="2000" spc="-5" dirty="0">
                <a:latin typeface="Gill Sans MT"/>
                <a:cs typeface="Gill Sans MT"/>
              </a:rPr>
              <a:t>l'infrastructure</a:t>
            </a:r>
            <a:r>
              <a:rPr sz="2000" spc="-55" dirty="0">
                <a:latin typeface="Gill Sans MT"/>
                <a:cs typeface="Gill Sans MT"/>
              </a:rPr>
              <a:t> </a:t>
            </a:r>
            <a:r>
              <a:rPr sz="2000" spc="-5" dirty="0">
                <a:latin typeface="Gill Sans MT"/>
                <a:cs typeface="Gill Sans MT"/>
              </a:rPr>
              <a:t>Google</a:t>
            </a:r>
            <a:endParaRPr sz="2000" dirty="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80"/>
              </a:spcBef>
              <a:buClr>
                <a:srgbClr val="3791A7"/>
              </a:buClr>
              <a:buSzPct val="79545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200" b="1" spc="-5" dirty="0">
                <a:latin typeface="Gill Sans MT"/>
                <a:cs typeface="Gill Sans MT"/>
              </a:rPr>
              <a:t>Python</a:t>
            </a:r>
            <a:endParaRPr sz="2200" dirty="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70"/>
              </a:spcBef>
              <a:buClr>
                <a:srgbClr val="3791A7"/>
              </a:buClr>
              <a:buSzPct val="79545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200" b="1" spc="-25" dirty="0">
                <a:latin typeface="Gill Sans MT"/>
                <a:cs typeface="Gill Sans MT"/>
              </a:rPr>
              <a:t>Java</a:t>
            </a:r>
            <a:r>
              <a:rPr sz="2200" b="1" spc="-20" dirty="0">
                <a:latin typeface="Gill Sans MT"/>
                <a:cs typeface="Gill Sans MT"/>
              </a:rPr>
              <a:t> </a:t>
            </a:r>
            <a:r>
              <a:rPr sz="2200" dirty="0">
                <a:latin typeface="Gill Sans MT"/>
                <a:cs typeface="Gill Sans MT"/>
              </a:rPr>
              <a:t>(Servlet/JSP</a:t>
            </a:r>
            <a:r>
              <a:rPr sz="2200" spc="20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basé sur</a:t>
            </a:r>
            <a:r>
              <a:rPr sz="2200" dirty="0">
                <a:latin typeface="Gill Sans MT"/>
                <a:cs typeface="Gill Sans MT"/>
              </a:rPr>
              <a:t> </a:t>
            </a:r>
            <a:r>
              <a:rPr sz="2200" spc="-10" dirty="0">
                <a:latin typeface="Gill Sans MT"/>
                <a:cs typeface="Gill Sans MT"/>
              </a:rPr>
              <a:t>Jetty)</a:t>
            </a:r>
            <a:endParaRPr sz="2200" dirty="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70"/>
              </a:spcBef>
              <a:buClr>
                <a:srgbClr val="3791A7"/>
              </a:buClr>
              <a:buSzPct val="79545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200" spc="-10" dirty="0">
                <a:latin typeface="Gill Sans MT"/>
                <a:cs typeface="Gill Sans MT"/>
              </a:rPr>
              <a:t>Base</a:t>
            </a:r>
            <a:r>
              <a:rPr sz="2200" spc="5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de</a:t>
            </a:r>
            <a:r>
              <a:rPr sz="2200" spc="5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données spécifique</a:t>
            </a:r>
            <a:r>
              <a:rPr sz="2200" spc="10" dirty="0">
                <a:latin typeface="Gill Sans MT"/>
                <a:cs typeface="Gill Sans MT"/>
              </a:rPr>
              <a:t> </a:t>
            </a:r>
            <a:r>
              <a:rPr sz="2200" spc="-45" dirty="0">
                <a:latin typeface="Gill Sans MT"/>
                <a:cs typeface="Gill Sans MT"/>
              </a:rPr>
              <a:t>"</a:t>
            </a:r>
            <a:r>
              <a:rPr sz="2200" b="1" spc="-45" dirty="0">
                <a:latin typeface="Gill Sans MT"/>
                <a:cs typeface="Gill Sans MT"/>
              </a:rPr>
              <a:t>BigTable</a:t>
            </a:r>
            <a:r>
              <a:rPr sz="2200" b="1" spc="10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"</a:t>
            </a:r>
            <a:endParaRPr sz="2200" dirty="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75"/>
              </a:spcBef>
              <a:buClr>
                <a:srgbClr val="3791A7"/>
              </a:buClr>
              <a:buSzPct val="79545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200" b="1" spc="-5" dirty="0">
                <a:latin typeface="Gill Sans MT"/>
                <a:cs typeface="Gill Sans MT"/>
              </a:rPr>
              <a:t>Mi</a:t>
            </a:r>
            <a:r>
              <a:rPr sz="2200" b="1" dirty="0">
                <a:latin typeface="Gill Sans MT"/>
                <a:cs typeface="Gill Sans MT"/>
              </a:rPr>
              <a:t>c</a:t>
            </a:r>
            <a:r>
              <a:rPr sz="2200" b="1" spc="-70" dirty="0">
                <a:latin typeface="Gill Sans MT"/>
                <a:cs typeface="Gill Sans MT"/>
              </a:rPr>
              <a:t>r</a:t>
            </a:r>
            <a:r>
              <a:rPr sz="2200" b="1" spc="-5" dirty="0">
                <a:latin typeface="Gill Sans MT"/>
                <a:cs typeface="Gill Sans MT"/>
              </a:rPr>
              <a:t>o</a:t>
            </a:r>
            <a:r>
              <a:rPr sz="2200" b="1" spc="-10" dirty="0">
                <a:latin typeface="Gill Sans MT"/>
                <a:cs typeface="Gill Sans MT"/>
              </a:rPr>
              <a:t>s</a:t>
            </a:r>
            <a:r>
              <a:rPr sz="2200" b="1" spc="-5" dirty="0">
                <a:latin typeface="Gill Sans MT"/>
                <a:cs typeface="Gill Sans MT"/>
              </a:rPr>
              <a:t>o</a:t>
            </a:r>
            <a:r>
              <a:rPr sz="2200" b="1" spc="-10" dirty="0">
                <a:latin typeface="Gill Sans MT"/>
                <a:cs typeface="Gill Sans MT"/>
              </a:rPr>
              <a:t>f</a:t>
            </a:r>
            <a:r>
              <a:rPr sz="2200" b="1" spc="-5" dirty="0">
                <a:latin typeface="Gill Sans MT"/>
                <a:cs typeface="Gill Sans MT"/>
              </a:rPr>
              <a:t>t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Gill Sans MT"/>
                <a:cs typeface="Gill Sans MT"/>
              </a:rPr>
              <a:t>W</a:t>
            </a:r>
            <a:r>
              <a:rPr sz="2200" b="1" spc="-5" dirty="0">
                <a:latin typeface="Gill Sans MT"/>
                <a:cs typeface="Gill Sans MT"/>
              </a:rPr>
              <a:t>ind</a:t>
            </a:r>
            <a:r>
              <a:rPr sz="2200" b="1" spc="-80" dirty="0">
                <a:latin typeface="Gill Sans MT"/>
                <a:cs typeface="Gill Sans MT"/>
              </a:rPr>
              <a:t>o</a:t>
            </a:r>
            <a:r>
              <a:rPr sz="2200" b="1" spc="-5" dirty="0">
                <a:latin typeface="Gill Sans MT"/>
                <a:cs typeface="Gill Sans MT"/>
              </a:rPr>
              <a:t>ws</a:t>
            </a:r>
            <a:r>
              <a:rPr sz="2200" spc="-15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Gill Sans MT"/>
                <a:cs typeface="Gill Sans MT"/>
              </a:rPr>
              <a:t>A</a:t>
            </a:r>
            <a:r>
              <a:rPr sz="2200" b="1" spc="-10" dirty="0">
                <a:latin typeface="Gill Sans MT"/>
                <a:cs typeface="Gill Sans MT"/>
              </a:rPr>
              <a:t>z</a:t>
            </a:r>
            <a:r>
              <a:rPr sz="2200" b="1" spc="-5" dirty="0">
                <a:latin typeface="Gill Sans MT"/>
                <a:cs typeface="Gill Sans MT"/>
              </a:rPr>
              <a:t>u</a:t>
            </a:r>
            <a:r>
              <a:rPr sz="2200" b="1" spc="-55" dirty="0">
                <a:latin typeface="Gill Sans MT"/>
                <a:cs typeface="Gill Sans MT"/>
              </a:rPr>
              <a:t>r</a:t>
            </a:r>
            <a:r>
              <a:rPr sz="2200" b="1" spc="-5" dirty="0">
                <a:latin typeface="Gill Sans MT"/>
                <a:cs typeface="Gill Sans MT"/>
              </a:rPr>
              <a:t>e</a:t>
            </a:r>
            <a:endParaRPr sz="2200" dirty="0">
              <a:latin typeface="Gill Sans MT"/>
              <a:cs typeface="Gill Sans MT"/>
            </a:endParaRPr>
          </a:p>
          <a:p>
            <a:pPr marL="570230" lvl="1" indent="-238760">
              <a:lnSpc>
                <a:spcPts val="2160"/>
              </a:lnSpc>
              <a:spcBef>
                <a:spcPts val="125"/>
              </a:spcBef>
              <a:buClr>
                <a:srgbClr val="37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0" dirty="0">
                <a:latin typeface="Gill Sans MT"/>
                <a:cs typeface="Gill Sans MT"/>
              </a:rPr>
              <a:t>Permet</a:t>
            </a:r>
            <a:r>
              <a:rPr sz="2000" spc="-4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d'exécuter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ses </a:t>
            </a:r>
            <a:r>
              <a:rPr sz="2000" spc="-5" dirty="0">
                <a:latin typeface="Gill Sans MT"/>
                <a:cs typeface="Gill Sans MT"/>
              </a:rPr>
              <a:t>applications</a:t>
            </a:r>
            <a:r>
              <a:rPr sz="2000" spc="-50" dirty="0">
                <a:latin typeface="Gill Sans MT"/>
                <a:cs typeface="Gill Sans MT"/>
              </a:rPr>
              <a:t> </a:t>
            </a:r>
            <a:r>
              <a:rPr sz="2000" b="1" spc="-5" dirty="0">
                <a:latin typeface="Gill Sans MT"/>
                <a:cs typeface="Gill Sans MT"/>
              </a:rPr>
              <a:t>.Net</a:t>
            </a:r>
            <a:endParaRPr sz="2000" dirty="0">
              <a:latin typeface="Gill Sans MT"/>
              <a:cs typeface="Gill Sans MT"/>
            </a:endParaRPr>
          </a:p>
          <a:p>
            <a:pPr marL="570230">
              <a:lnSpc>
                <a:spcPts val="2160"/>
              </a:lnSpc>
            </a:pPr>
            <a:r>
              <a:rPr sz="2000" spc="-5" dirty="0">
                <a:latin typeface="Gill Sans MT"/>
                <a:cs typeface="Gill Sans MT"/>
              </a:rPr>
              <a:t>(C</a:t>
            </a:r>
            <a:r>
              <a:rPr sz="2000" spc="5" dirty="0">
                <a:latin typeface="Gill Sans MT"/>
                <a:cs typeface="Gill Sans MT"/>
              </a:rPr>
              <a:t>#</a:t>
            </a:r>
            <a:r>
              <a:rPr sz="2000" spc="15" dirty="0">
                <a:latin typeface="Gill Sans MT"/>
                <a:cs typeface="Gill Sans MT"/>
              </a:rPr>
              <a:t>,</a:t>
            </a:r>
            <a:r>
              <a:rPr sz="2000" dirty="0">
                <a:latin typeface="Gill Sans MT"/>
                <a:cs typeface="Gill Sans MT"/>
              </a:rPr>
              <a:t>V</a:t>
            </a:r>
            <a:r>
              <a:rPr sz="2000" spc="-5" dirty="0">
                <a:latin typeface="Gill Sans MT"/>
                <a:cs typeface="Gill Sans MT"/>
              </a:rPr>
              <a:t>B</a:t>
            </a:r>
            <a:r>
              <a:rPr sz="2000" dirty="0">
                <a:latin typeface="Gill Sans MT"/>
                <a:cs typeface="Gill Sans MT"/>
              </a:rPr>
              <a:t>,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Gill Sans MT"/>
                <a:cs typeface="Gill Sans MT"/>
              </a:rPr>
              <a:t>…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Gill Sans MT"/>
                <a:cs typeface="Gill Sans MT"/>
              </a:rPr>
              <a:t>)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Gill Sans MT"/>
                <a:cs typeface="Gill Sans MT"/>
              </a:rPr>
              <a:t>s</a:t>
            </a:r>
            <a:r>
              <a:rPr sz="2000" spc="5" dirty="0">
                <a:latin typeface="Gill Sans MT"/>
                <a:cs typeface="Gill Sans MT"/>
              </a:rPr>
              <a:t>u</a:t>
            </a:r>
            <a:r>
              <a:rPr sz="2000" dirty="0">
                <a:latin typeface="Gill Sans MT"/>
                <a:cs typeface="Gill Sans MT"/>
              </a:rPr>
              <a:t>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Gill Sans MT"/>
                <a:cs typeface="Gill Sans MT"/>
              </a:rPr>
              <a:t>l</a:t>
            </a:r>
            <a:r>
              <a:rPr sz="2000" spc="-5" dirty="0">
                <a:latin typeface="Gill Sans MT"/>
                <a:cs typeface="Gill Sans MT"/>
              </a:rPr>
              <a:t>'</a:t>
            </a:r>
            <a:r>
              <a:rPr sz="2000" dirty="0">
                <a:latin typeface="Gill Sans MT"/>
                <a:cs typeface="Gill Sans MT"/>
              </a:rPr>
              <a:t>i</a:t>
            </a:r>
            <a:r>
              <a:rPr sz="2000" spc="5" dirty="0">
                <a:latin typeface="Gill Sans MT"/>
                <a:cs typeface="Gill Sans MT"/>
              </a:rPr>
              <a:t>n</a:t>
            </a:r>
            <a:r>
              <a:rPr sz="2000" dirty="0">
                <a:latin typeface="Gill Sans MT"/>
                <a:cs typeface="Gill Sans MT"/>
              </a:rPr>
              <a:t>f</a:t>
            </a:r>
            <a:r>
              <a:rPr sz="2000" spc="-5" dirty="0">
                <a:latin typeface="Gill Sans MT"/>
                <a:cs typeface="Gill Sans MT"/>
              </a:rPr>
              <a:t>ras</a:t>
            </a:r>
            <a:r>
              <a:rPr sz="2000" dirty="0">
                <a:latin typeface="Gill Sans MT"/>
                <a:cs typeface="Gill Sans MT"/>
              </a:rPr>
              <a:t>t</a:t>
            </a:r>
            <a:r>
              <a:rPr sz="2000" spc="-5" dirty="0">
                <a:latin typeface="Gill Sans MT"/>
                <a:cs typeface="Gill Sans MT"/>
              </a:rPr>
              <a:t>r</a:t>
            </a:r>
            <a:r>
              <a:rPr sz="2000" spc="5" dirty="0">
                <a:latin typeface="Gill Sans MT"/>
                <a:cs typeface="Gill Sans MT"/>
              </a:rPr>
              <a:t>u</a:t>
            </a:r>
            <a:r>
              <a:rPr sz="2000" spc="-5" dirty="0">
                <a:latin typeface="Gill Sans MT"/>
                <a:cs typeface="Gill Sans MT"/>
              </a:rPr>
              <a:t>c</a:t>
            </a:r>
            <a:r>
              <a:rPr sz="2000" spc="-10" dirty="0">
                <a:latin typeface="Gill Sans MT"/>
                <a:cs typeface="Gill Sans MT"/>
              </a:rPr>
              <a:t>t</a:t>
            </a:r>
            <a:r>
              <a:rPr sz="2000" spc="5" dirty="0">
                <a:latin typeface="Gill Sans MT"/>
                <a:cs typeface="Gill Sans MT"/>
              </a:rPr>
              <a:t>u</a:t>
            </a:r>
            <a:r>
              <a:rPr sz="2000" spc="-50" dirty="0">
                <a:latin typeface="Gill Sans MT"/>
                <a:cs typeface="Gill Sans MT"/>
              </a:rPr>
              <a:t>r</a:t>
            </a:r>
            <a:r>
              <a:rPr sz="2000" dirty="0">
                <a:latin typeface="Gill Sans MT"/>
                <a:cs typeface="Gill Sans MT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Gill Sans MT"/>
                <a:cs typeface="Gill Sans MT"/>
              </a:rPr>
              <a:t>M</a:t>
            </a:r>
            <a:r>
              <a:rPr sz="2000" dirty="0">
                <a:latin typeface="Gill Sans MT"/>
                <a:cs typeface="Gill Sans MT"/>
              </a:rPr>
              <a:t>i</a:t>
            </a:r>
            <a:r>
              <a:rPr sz="2000" spc="-5" dirty="0">
                <a:latin typeface="Gill Sans MT"/>
                <a:cs typeface="Gill Sans MT"/>
              </a:rPr>
              <a:t>c</a:t>
            </a:r>
            <a:r>
              <a:rPr sz="2000" spc="-50" dirty="0">
                <a:latin typeface="Gill Sans MT"/>
                <a:cs typeface="Gill Sans MT"/>
              </a:rPr>
              <a:t>r</a:t>
            </a:r>
            <a:r>
              <a:rPr sz="2000" spc="-5" dirty="0">
                <a:latin typeface="Gill Sans MT"/>
                <a:cs typeface="Gill Sans MT"/>
              </a:rPr>
              <a:t>oso</a:t>
            </a:r>
            <a:r>
              <a:rPr sz="2000" dirty="0">
                <a:latin typeface="Gill Sans MT"/>
                <a:cs typeface="Gill Sans MT"/>
              </a:rPr>
              <a:t>ft</a:t>
            </a:r>
          </a:p>
          <a:p>
            <a:pPr marL="295910" indent="-283845">
              <a:lnSpc>
                <a:spcPct val="100000"/>
              </a:lnSpc>
              <a:spcBef>
                <a:spcPts val="65"/>
              </a:spcBef>
              <a:buClr>
                <a:srgbClr val="3791A7"/>
              </a:buClr>
              <a:buSzPct val="79545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200" b="1" spc="-10" dirty="0">
                <a:latin typeface="Gill Sans MT"/>
                <a:cs typeface="Gill Sans MT"/>
              </a:rPr>
              <a:t>Facebook</a:t>
            </a:r>
            <a:r>
              <a:rPr sz="2200" b="1" spc="-25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(Facebook </a:t>
            </a:r>
            <a:r>
              <a:rPr sz="2200" spc="-10" dirty="0">
                <a:latin typeface="Gill Sans MT"/>
                <a:cs typeface="Gill Sans MT"/>
              </a:rPr>
              <a:t>platform)</a:t>
            </a:r>
            <a:endParaRPr sz="2200" dirty="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75"/>
              </a:spcBef>
              <a:buClr>
                <a:srgbClr val="3791A7"/>
              </a:buClr>
              <a:buSzPct val="79545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200" b="1" spc="-5" dirty="0">
                <a:latin typeface="Gill Sans MT"/>
                <a:cs typeface="Gill Sans MT"/>
              </a:rPr>
              <a:t>GridGain</a:t>
            </a:r>
            <a:r>
              <a:rPr sz="2200" b="1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( </a:t>
            </a:r>
            <a:r>
              <a:rPr sz="2200" spc="-10" dirty="0">
                <a:latin typeface="Gill Sans MT"/>
                <a:cs typeface="Gill Sans MT"/>
              </a:rPr>
              <a:t>développement</a:t>
            </a:r>
            <a:r>
              <a:rPr sz="2200" dirty="0">
                <a:latin typeface="Gill Sans MT"/>
                <a:cs typeface="Gill Sans MT"/>
              </a:rPr>
              <a:t> </a:t>
            </a:r>
            <a:r>
              <a:rPr sz="2200" spc="-25" dirty="0">
                <a:latin typeface="Gill Sans MT"/>
                <a:cs typeface="Gill Sans MT"/>
              </a:rPr>
              <a:t>Java</a:t>
            </a:r>
            <a:r>
              <a:rPr sz="2200" spc="-5" dirty="0">
                <a:latin typeface="Gill Sans MT"/>
                <a:cs typeface="Gill Sans MT"/>
              </a:rPr>
              <a:t> )</a:t>
            </a:r>
            <a:endParaRPr sz="2200" dirty="0">
              <a:latin typeface="Gill Sans MT"/>
              <a:cs typeface="Gill Sans MT"/>
            </a:endParaRPr>
          </a:p>
          <a:p>
            <a:pPr marL="295910" marR="384810" indent="-283845">
              <a:lnSpc>
                <a:spcPct val="80000"/>
              </a:lnSpc>
              <a:spcBef>
                <a:spcPts val="600"/>
              </a:spcBef>
              <a:buClr>
                <a:srgbClr val="3791A7"/>
              </a:buClr>
              <a:buSzPct val="79545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200" b="1" spc="-5" dirty="0">
                <a:latin typeface="Gill Sans MT"/>
                <a:cs typeface="Gill Sans MT"/>
              </a:rPr>
              <a:t>Coderun</a:t>
            </a:r>
            <a:r>
              <a:rPr sz="2200" b="1" spc="10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(</a:t>
            </a:r>
            <a:r>
              <a:rPr sz="2200" spc="5" dirty="0">
                <a:latin typeface="Gill Sans MT"/>
                <a:cs typeface="Gill Sans MT"/>
              </a:rPr>
              <a:t> </a:t>
            </a:r>
            <a:r>
              <a:rPr sz="2200" spc="-10" dirty="0">
                <a:latin typeface="Gill Sans MT"/>
                <a:cs typeface="Gill Sans MT"/>
              </a:rPr>
              <a:t>développement</a:t>
            </a:r>
            <a:r>
              <a:rPr sz="2200" spc="-5" dirty="0">
                <a:latin typeface="Gill Sans MT"/>
                <a:cs typeface="Gill Sans MT"/>
              </a:rPr>
              <a:t> .Net ou </a:t>
            </a:r>
            <a:r>
              <a:rPr sz="2200" dirty="0">
                <a:latin typeface="Gill Sans MT"/>
                <a:cs typeface="Gill Sans MT"/>
              </a:rPr>
              <a:t> </a:t>
            </a:r>
            <a:r>
              <a:rPr sz="2200" spc="-10" dirty="0">
                <a:latin typeface="Gill Sans MT"/>
                <a:cs typeface="Gill Sans MT"/>
              </a:rPr>
              <a:t>PHP</a:t>
            </a:r>
            <a:r>
              <a:rPr sz="2200" spc="5" dirty="0">
                <a:latin typeface="Gill Sans MT"/>
                <a:cs typeface="Gill Sans MT"/>
              </a:rPr>
              <a:t> </a:t>
            </a:r>
            <a:r>
              <a:rPr sz="2200" spc="-10" dirty="0">
                <a:latin typeface="Gill Sans MT"/>
                <a:cs typeface="Gill Sans MT"/>
              </a:rPr>
              <a:t>directement</a:t>
            </a:r>
            <a:r>
              <a:rPr sz="2200" spc="35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dans</a:t>
            </a:r>
            <a:r>
              <a:rPr sz="2200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le</a:t>
            </a:r>
            <a:r>
              <a:rPr sz="2200" spc="5" dirty="0">
                <a:latin typeface="Gill Sans MT"/>
                <a:cs typeface="Gill Sans MT"/>
              </a:rPr>
              <a:t> </a:t>
            </a:r>
            <a:r>
              <a:rPr sz="2200" spc="-15" dirty="0">
                <a:latin typeface="Gill Sans MT"/>
                <a:cs typeface="Gill Sans MT"/>
              </a:rPr>
              <a:t>navigateur</a:t>
            </a:r>
            <a:r>
              <a:rPr sz="2200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)</a:t>
            </a:r>
            <a:endParaRPr sz="2200" dirty="0">
              <a:latin typeface="Gill Sans MT"/>
              <a:cs typeface="Gill Sans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03697" y="3777995"/>
            <a:ext cx="929639" cy="858012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388232-1ED2-43A2-886A-3CC390C327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47720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5" dirty="0"/>
              <a:t>L'évolution</a:t>
            </a:r>
            <a:r>
              <a:rPr sz="4300" spc="-35" dirty="0"/>
              <a:t> </a:t>
            </a:r>
            <a:r>
              <a:rPr sz="4300" spc="-5" dirty="0"/>
              <a:t>d'Internet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2063496"/>
            <a:ext cx="9145905" cy="5143500"/>
            <a:chOff x="772668" y="2063496"/>
            <a:chExt cx="9145905" cy="51435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570" y="2063496"/>
              <a:ext cx="6720840" cy="17144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8570" y="3777995"/>
              <a:ext cx="6720840" cy="255117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9538599" y="6894186"/>
            <a:ext cx="1651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dirty="0">
                <a:solidFill>
                  <a:srgbClr val="B5A788"/>
                </a:solidFill>
                <a:latin typeface="Gill Sans MT"/>
                <a:cs typeface="Gill Sans MT"/>
              </a:rPr>
              <a:t>3</a:t>
            </a:fld>
            <a:endParaRPr sz="1200">
              <a:latin typeface="Gill Sans MT"/>
              <a:cs typeface="Gill Sans M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C4B00EA-A9FA-40E6-AFEB-6768097CE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3F608F72-33CA-4264-BA33-6F29058C28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3</a:t>
            </a:fld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22584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221869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dirty="0"/>
              <a:t>D</a:t>
            </a:r>
            <a:r>
              <a:rPr sz="4300" spc="-15" dirty="0"/>
              <a:t>é</a:t>
            </a:r>
            <a:r>
              <a:rPr sz="4300" dirty="0"/>
              <a:t>f</a:t>
            </a:r>
            <a:r>
              <a:rPr sz="4300" spc="-15" dirty="0"/>
              <a:t>i</a:t>
            </a:r>
            <a:r>
              <a:rPr sz="4300" spc="-5" dirty="0"/>
              <a:t>n</a:t>
            </a:r>
            <a:r>
              <a:rPr sz="4300" spc="-15" dirty="0"/>
              <a:t>i</a:t>
            </a:r>
            <a:r>
              <a:rPr sz="4300" spc="-10" dirty="0"/>
              <a:t>t</a:t>
            </a:r>
            <a:r>
              <a:rPr sz="4300" spc="-15" dirty="0"/>
              <a:t>i</a:t>
            </a:r>
            <a:r>
              <a:rPr sz="4300" dirty="0"/>
              <a:t>o</a:t>
            </a:r>
            <a:r>
              <a:rPr sz="4300" spc="-5" dirty="0"/>
              <a:t>n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70720" y="1813051"/>
            <a:ext cx="7038340" cy="246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dirty="0">
                <a:latin typeface="Gill Sans MT"/>
                <a:cs typeface="Gill Sans MT"/>
              </a:rPr>
              <a:t>Le cloud computing est </a:t>
            </a:r>
            <a:r>
              <a:rPr sz="3200" spc="5" dirty="0">
                <a:latin typeface="Gill Sans MT"/>
                <a:cs typeface="Gill Sans MT"/>
              </a:rPr>
              <a:t>une </a:t>
            </a:r>
            <a:r>
              <a:rPr sz="3200" dirty="0">
                <a:latin typeface="Gill Sans MT"/>
                <a:cs typeface="Gill Sans MT"/>
              </a:rPr>
              <a:t>technologie </a:t>
            </a:r>
            <a:r>
              <a:rPr sz="3200" spc="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permettant</a:t>
            </a:r>
            <a:r>
              <a:rPr sz="3200" spc="-75" dirty="0">
                <a:latin typeface="Gill Sans MT"/>
                <a:cs typeface="Gill Sans MT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de</a:t>
            </a:r>
            <a:r>
              <a:rPr sz="3200" dirty="0">
                <a:latin typeface="Gill Sans MT"/>
                <a:cs typeface="Gill Sans MT"/>
              </a:rPr>
              <a:t> délocaliser</a:t>
            </a:r>
            <a:r>
              <a:rPr sz="3200" spc="-4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les</a:t>
            </a:r>
            <a:r>
              <a:rPr sz="3200" spc="-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données</a:t>
            </a:r>
            <a:r>
              <a:rPr sz="3200" spc="-20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et </a:t>
            </a:r>
            <a:r>
              <a:rPr sz="3200" spc="-87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les </a:t>
            </a:r>
            <a:r>
              <a:rPr sz="3200" spc="-5" dirty="0">
                <a:latin typeface="Gill Sans MT"/>
                <a:cs typeface="Gill Sans MT"/>
              </a:rPr>
              <a:t>applications </a:t>
            </a:r>
            <a:r>
              <a:rPr sz="3200" dirty="0">
                <a:latin typeface="Gill Sans MT"/>
                <a:cs typeface="Gill Sans MT"/>
              </a:rPr>
              <a:t>sur des </a:t>
            </a:r>
            <a:r>
              <a:rPr sz="3200" spc="-5" dirty="0">
                <a:latin typeface="Gill Sans MT"/>
                <a:cs typeface="Gill Sans MT"/>
              </a:rPr>
              <a:t>infrastructures </a:t>
            </a:r>
            <a:r>
              <a:rPr sz="3200" dirty="0">
                <a:latin typeface="Gill Sans MT"/>
                <a:cs typeface="Gill Sans MT"/>
              </a:rPr>
              <a:t> dématérialisées accessibles depuis </a:t>
            </a:r>
            <a:r>
              <a:rPr sz="3200" spc="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Internet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9538599" y="6894186"/>
            <a:ext cx="1651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dirty="0">
                <a:solidFill>
                  <a:srgbClr val="B5A788"/>
                </a:solidFill>
                <a:latin typeface="Gill Sans MT"/>
                <a:cs typeface="Gill Sans MT"/>
              </a:rPr>
              <a:t>4</a:t>
            </a:fld>
            <a:endParaRPr sz="1200">
              <a:latin typeface="Gill Sans MT"/>
              <a:cs typeface="Gill Sans M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AC86B65-A18C-4CF2-8082-71BD038DC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BDF47813-5B7D-44E3-8D52-E73DD1B7C5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4</a:t>
            </a:fld>
            <a:endParaRPr lang="fr-CM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5763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Quelques</a:t>
            </a:r>
            <a:r>
              <a:rPr sz="4300" spc="-35" dirty="0"/>
              <a:t> </a:t>
            </a:r>
            <a:r>
              <a:rPr sz="4300" spc="-5" dirty="0"/>
              <a:t>caractéristiques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2202179"/>
            <a:ext cx="9145905" cy="5005070"/>
            <a:chOff x="772668" y="2202179"/>
            <a:chExt cx="9145905" cy="500507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6086" y="2202179"/>
              <a:ext cx="6481571" cy="15758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6086" y="3777995"/>
              <a:ext cx="6481571" cy="2715768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9538599" y="6894186"/>
            <a:ext cx="1651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dirty="0">
                <a:solidFill>
                  <a:srgbClr val="B5A788"/>
                </a:solidFill>
                <a:latin typeface="Gill Sans MT"/>
                <a:cs typeface="Gill Sans MT"/>
              </a:rPr>
              <a:t>5</a:t>
            </a:fld>
            <a:endParaRPr sz="1200">
              <a:latin typeface="Gill Sans MT"/>
              <a:cs typeface="Gill Sans MT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B9056A9-90BA-4B48-B88A-0A5B1BFE5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C75D6C41-4B94-4A0A-B5BA-1474938D4A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5</a:t>
            </a:fld>
            <a:endParaRPr lang="fr-CM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6785609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Ce </a:t>
            </a:r>
            <a:r>
              <a:rPr sz="4300" spc="-5" dirty="0"/>
              <a:t>qu'est</a:t>
            </a:r>
            <a:r>
              <a:rPr sz="4300" spc="5" dirty="0"/>
              <a:t> </a:t>
            </a:r>
            <a:r>
              <a:rPr sz="4300" spc="-10" dirty="0"/>
              <a:t>le </a:t>
            </a:r>
            <a:r>
              <a:rPr sz="4300" spc="-5" dirty="0"/>
              <a:t>Cloud</a:t>
            </a:r>
            <a:r>
              <a:rPr sz="4300" dirty="0"/>
              <a:t> </a:t>
            </a:r>
            <a:r>
              <a:rPr sz="4300" spc="-5" dirty="0"/>
              <a:t>Computing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92996" y="1738375"/>
            <a:ext cx="7305040" cy="4673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340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296545" algn="l"/>
              </a:tabLst>
            </a:pPr>
            <a:r>
              <a:rPr sz="3000" spc="-5" dirty="0">
                <a:latin typeface="Gill Sans MT"/>
                <a:cs typeface="Gill Sans MT"/>
              </a:rPr>
              <a:t>Agrégation</a:t>
            </a:r>
            <a:r>
              <a:rPr sz="3000" spc="-6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de </a:t>
            </a:r>
            <a:r>
              <a:rPr sz="3000" dirty="0">
                <a:latin typeface="Gill Sans MT"/>
                <a:cs typeface="Gill Sans MT"/>
              </a:rPr>
              <a:t>serveurs</a:t>
            </a:r>
            <a:endParaRPr sz="3000">
              <a:latin typeface="Gill Sans MT"/>
              <a:cs typeface="Gill Sans MT"/>
            </a:endParaRPr>
          </a:p>
          <a:p>
            <a:pPr marL="295910" marR="109855" indent="-283845">
              <a:lnSpc>
                <a:spcPts val="3240"/>
              </a:lnSpc>
              <a:spcBef>
                <a:spcPts val="645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400685" algn="l"/>
                <a:tab pos="401320" algn="l"/>
              </a:tabLst>
            </a:pPr>
            <a:r>
              <a:rPr dirty="0"/>
              <a:t>	</a:t>
            </a:r>
            <a:r>
              <a:rPr sz="3000" spc="-5" dirty="0">
                <a:latin typeface="Gill Sans MT"/>
                <a:cs typeface="Gill Sans MT"/>
              </a:rPr>
              <a:t>Hébergement</a:t>
            </a:r>
            <a:r>
              <a:rPr sz="3000" spc="-2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de</a:t>
            </a:r>
            <a:r>
              <a:rPr sz="3000" spc="1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données</a:t>
            </a:r>
            <a:r>
              <a:rPr sz="3000" dirty="0">
                <a:latin typeface="Gill Sans MT"/>
                <a:cs typeface="Gill Sans MT"/>
              </a:rPr>
              <a:t> et</a:t>
            </a:r>
            <a:r>
              <a:rPr sz="3000" spc="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de</a:t>
            </a:r>
            <a:r>
              <a:rPr sz="3000" spc="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traitements </a:t>
            </a:r>
            <a:r>
              <a:rPr sz="3000" spc="-819" dirty="0">
                <a:latin typeface="Gill Sans MT"/>
                <a:cs typeface="Gill Sans MT"/>
              </a:rPr>
              <a:t> </a:t>
            </a:r>
            <a:r>
              <a:rPr sz="3000" spc="5" dirty="0">
                <a:latin typeface="Gill Sans MT"/>
                <a:cs typeface="Gill Sans MT"/>
              </a:rPr>
              <a:t>(services)</a:t>
            </a:r>
            <a:endParaRPr sz="3000">
              <a:latin typeface="Gill Sans MT"/>
              <a:cs typeface="Gill Sans MT"/>
            </a:endParaRPr>
          </a:p>
          <a:p>
            <a:pPr marL="363220" indent="-350520">
              <a:lnSpc>
                <a:spcPct val="100000"/>
              </a:lnSpc>
              <a:spcBef>
                <a:spcPts val="195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362585" algn="l"/>
                <a:tab pos="363220" algn="l"/>
              </a:tabLst>
            </a:pPr>
            <a:r>
              <a:rPr sz="3000" spc="-5" dirty="0">
                <a:latin typeface="Gill Sans MT"/>
                <a:cs typeface="Gill Sans MT"/>
              </a:rPr>
              <a:t>Accès via</a:t>
            </a:r>
            <a:r>
              <a:rPr sz="3000" spc="-10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Internet</a:t>
            </a:r>
            <a:r>
              <a:rPr sz="3000" spc="-5" dirty="0">
                <a:latin typeface="Gill Sans MT"/>
                <a:cs typeface="Gill Sans MT"/>
              </a:rPr>
              <a:t> </a:t>
            </a:r>
            <a:r>
              <a:rPr sz="3000" spc="5" dirty="0">
                <a:latin typeface="Gill Sans MT"/>
                <a:cs typeface="Gill Sans MT"/>
              </a:rPr>
              <a:t>partout</a:t>
            </a:r>
            <a:r>
              <a:rPr sz="3000" spc="-1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dans</a:t>
            </a:r>
            <a:r>
              <a:rPr sz="3000" spc="-15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le</a:t>
            </a:r>
            <a:r>
              <a:rPr sz="3000" spc="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monde</a:t>
            </a:r>
            <a:endParaRPr sz="3000">
              <a:latin typeface="Gill Sans MT"/>
              <a:cs typeface="Gill Sans MT"/>
            </a:endParaRPr>
          </a:p>
          <a:p>
            <a:pPr marL="295910" marR="5080" indent="-283845">
              <a:lnSpc>
                <a:spcPts val="3240"/>
              </a:lnSpc>
              <a:spcBef>
                <a:spcPts val="645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400685" algn="l"/>
                <a:tab pos="401320" algn="l"/>
              </a:tabLst>
            </a:pPr>
            <a:r>
              <a:rPr dirty="0"/>
              <a:t>	</a:t>
            </a:r>
            <a:r>
              <a:rPr sz="3000" spc="-5" dirty="0">
                <a:latin typeface="Gill Sans MT"/>
                <a:cs typeface="Gill Sans MT"/>
              </a:rPr>
              <a:t>Capacité </a:t>
            </a:r>
            <a:r>
              <a:rPr sz="3000" dirty="0">
                <a:latin typeface="Gill Sans MT"/>
                <a:cs typeface="Gill Sans MT"/>
              </a:rPr>
              <a:t>à </a:t>
            </a:r>
            <a:r>
              <a:rPr sz="3000" spc="-5" dirty="0">
                <a:latin typeface="Gill Sans MT"/>
                <a:cs typeface="Gill Sans MT"/>
              </a:rPr>
              <a:t>auto-ajuster </a:t>
            </a:r>
            <a:r>
              <a:rPr sz="3000" dirty="0">
                <a:latin typeface="Gill Sans MT"/>
                <a:cs typeface="Gill Sans MT"/>
              </a:rPr>
              <a:t>les </a:t>
            </a:r>
            <a:r>
              <a:rPr sz="3000" spc="-20" dirty="0">
                <a:latin typeface="Gill Sans MT"/>
                <a:cs typeface="Gill Sans MT"/>
              </a:rPr>
              <a:t>ressources </a:t>
            </a:r>
            <a:r>
              <a:rPr sz="3000" spc="-15" dirty="0">
                <a:latin typeface="Gill Sans MT"/>
                <a:cs typeface="Gill Sans MT"/>
              </a:rPr>
              <a:t> </a:t>
            </a:r>
            <a:r>
              <a:rPr sz="3000" spc="-10" dirty="0">
                <a:latin typeface="Gill Sans MT"/>
                <a:cs typeface="Gill Sans MT"/>
              </a:rPr>
              <a:t>nécessaires</a:t>
            </a:r>
            <a:r>
              <a:rPr sz="3000" spc="-35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pour</a:t>
            </a:r>
            <a:r>
              <a:rPr sz="3000" spc="1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absorber</a:t>
            </a:r>
            <a:r>
              <a:rPr sz="3000" spc="-2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des pics</a:t>
            </a:r>
            <a:r>
              <a:rPr sz="3000" spc="2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de charge</a:t>
            </a:r>
            <a:endParaRPr sz="3000">
              <a:latin typeface="Gill Sans MT"/>
              <a:cs typeface="Gill Sans MT"/>
            </a:endParaRPr>
          </a:p>
          <a:p>
            <a:pPr marL="401320" indent="-388620">
              <a:lnSpc>
                <a:spcPct val="100000"/>
              </a:lnSpc>
              <a:spcBef>
                <a:spcPts val="195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400685" algn="l"/>
                <a:tab pos="401320" algn="l"/>
              </a:tabLst>
            </a:pPr>
            <a:r>
              <a:rPr sz="3000" spc="-5" dirty="0">
                <a:latin typeface="Gill Sans MT"/>
                <a:cs typeface="Gill Sans MT"/>
              </a:rPr>
              <a:t>Utilisation</a:t>
            </a:r>
            <a:r>
              <a:rPr sz="3000" dirty="0">
                <a:latin typeface="Gill Sans MT"/>
                <a:cs typeface="Gill Sans MT"/>
              </a:rPr>
              <a:t> </a:t>
            </a:r>
            <a:r>
              <a:rPr sz="3000" spc="-10" dirty="0">
                <a:latin typeface="Gill Sans MT"/>
                <a:cs typeface="Gill Sans MT"/>
              </a:rPr>
              <a:t>intensive</a:t>
            </a:r>
            <a:r>
              <a:rPr sz="3000" spc="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de</a:t>
            </a:r>
            <a:r>
              <a:rPr sz="3000" spc="5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la</a:t>
            </a:r>
            <a:r>
              <a:rPr sz="3000" spc="-5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virtualisation</a:t>
            </a:r>
            <a:endParaRPr sz="3000">
              <a:latin typeface="Gill Sans MT"/>
              <a:cs typeface="Gill Sans MT"/>
            </a:endParaRPr>
          </a:p>
          <a:p>
            <a:pPr marL="401320" indent="-388620">
              <a:lnSpc>
                <a:spcPct val="100000"/>
              </a:lnSpc>
              <a:spcBef>
                <a:spcPts val="240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400685" algn="l"/>
                <a:tab pos="401320" algn="l"/>
              </a:tabLst>
            </a:pPr>
            <a:r>
              <a:rPr sz="3000" spc="-5" dirty="0">
                <a:latin typeface="Gill Sans MT"/>
                <a:cs typeface="Gill Sans MT"/>
              </a:rPr>
              <a:t>Garantie de</a:t>
            </a:r>
            <a:r>
              <a:rPr sz="300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haute</a:t>
            </a:r>
            <a:r>
              <a:rPr sz="3000" spc="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disponibilité</a:t>
            </a:r>
            <a:endParaRPr sz="3000">
              <a:latin typeface="Gill Sans MT"/>
              <a:cs typeface="Gill Sans MT"/>
            </a:endParaRPr>
          </a:p>
          <a:p>
            <a:pPr marL="295910" marR="1159510" indent="-283845">
              <a:lnSpc>
                <a:spcPts val="3240"/>
              </a:lnSpc>
              <a:spcBef>
                <a:spcPts val="645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400685" algn="l"/>
                <a:tab pos="401320" algn="l"/>
              </a:tabLst>
            </a:pPr>
            <a:r>
              <a:rPr dirty="0"/>
              <a:t>	</a:t>
            </a:r>
            <a:r>
              <a:rPr sz="3000" spc="-10" dirty="0">
                <a:latin typeface="Gill Sans MT"/>
                <a:cs typeface="Gill Sans MT"/>
              </a:rPr>
              <a:t>Green-IT </a:t>
            </a:r>
            <a:r>
              <a:rPr sz="3000" dirty="0">
                <a:latin typeface="Gill Sans MT"/>
                <a:cs typeface="Gill Sans MT"/>
              </a:rPr>
              <a:t>:</a:t>
            </a:r>
            <a:r>
              <a:rPr sz="3000" spc="-29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économies d'énergie</a:t>
            </a:r>
            <a:r>
              <a:rPr sz="3000" spc="-1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(data </a:t>
            </a:r>
            <a:r>
              <a:rPr sz="3000" spc="-819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centers,</a:t>
            </a:r>
            <a:r>
              <a:rPr sz="3000" spc="-305" dirty="0">
                <a:latin typeface="Gill Sans MT"/>
                <a:cs typeface="Gill Sans MT"/>
              </a:rPr>
              <a:t> </a:t>
            </a:r>
            <a:r>
              <a:rPr sz="3000" dirty="0">
                <a:latin typeface="Gill Sans MT"/>
                <a:cs typeface="Gill Sans MT"/>
              </a:rPr>
              <a:t>répartition</a:t>
            </a:r>
            <a:r>
              <a:rPr sz="3000" spc="-10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de</a:t>
            </a:r>
            <a:r>
              <a:rPr sz="3000" spc="5" dirty="0">
                <a:latin typeface="Gill Sans MT"/>
                <a:cs typeface="Gill Sans MT"/>
              </a:rPr>
              <a:t> </a:t>
            </a:r>
            <a:r>
              <a:rPr sz="3000" spc="-5" dirty="0">
                <a:latin typeface="Gill Sans MT"/>
                <a:cs typeface="Gill Sans MT"/>
              </a:rPr>
              <a:t>charge)</a:t>
            </a:r>
            <a:endParaRPr sz="30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9538599" y="6894186"/>
            <a:ext cx="1651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dirty="0">
                <a:solidFill>
                  <a:srgbClr val="B5A788"/>
                </a:solidFill>
                <a:latin typeface="Gill Sans MT"/>
                <a:cs typeface="Gill Sans MT"/>
              </a:rPr>
              <a:t>6</a:t>
            </a:fld>
            <a:endParaRPr sz="1200">
              <a:latin typeface="Gill Sans MT"/>
              <a:cs typeface="Gill Sans M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1DCA27A-8E0F-4305-9956-9A32C9BB5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63EF552-7E43-4A40-A043-EE6A319806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6</a:t>
            </a:fld>
            <a:endParaRPr lang="fr-CM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576643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Grid</a:t>
            </a:r>
            <a:r>
              <a:rPr sz="4300" spc="-25" dirty="0"/>
              <a:t> </a:t>
            </a:r>
            <a:r>
              <a:rPr sz="4300" spc="-5" dirty="0"/>
              <a:t>vs</a:t>
            </a:r>
            <a:r>
              <a:rPr sz="4300" spc="-20" dirty="0"/>
              <a:t> </a:t>
            </a:r>
            <a:r>
              <a:rPr sz="4300" spc="-5" dirty="0"/>
              <a:t>Cloud</a:t>
            </a:r>
            <a:r>
              <a:rPr sz="4300" spc="-15" dirty="0"/>
              <a:t> </a:t>
            </a:r>
            <a:r>
              <a:rPr sz="4300" spc="-5" dirty="0"/>
              <a:t>Computing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70720" y="1813051"/>
            <a:ext cx="7004050" cy="456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dirty="0">
                <a:latin typeface="Gill Sans MT"/>
                <a:cs typeface="Gill Sans MT"/>
              </a:rPr>
              <a:t>Une "grille </a:t>
            </a:r>
            <a:r>
              <a:rPr sz="3200" spc="-5" dirty="0">
                <a:latin typeface="Gill Sans MT"/>
                <a:cs typeface="Gill Sans MT"/>
              </a:rPr>
              <a:t>de </a:t>
            </a:r>
            <a:r>
              <a:rPr sz="3200" dirty="0">
                <a:latin typeface="Gill Sans MT"/>
                <a:cs typeface="Gill Sans MT"/>
              </a:rPr>
              <a:t>calcul" permet </a:t>
            </a:r>
            <a:r>
              <a:rPr sz="3200" spc="-5" dirty="0">
                <a:latin typeface="Gill Sans MT"/>
                <a:cs typeface="Gill Sans MT"/>
              </a:rPr>
              <a:t>de </a:t>
            </a:r>
            <a:r>
              <a:rPr sz="3200" spc="-15" dirty="0">
                <a:latin typeface="Gill Sans MT"/>
                <a:cs typeface="Gill Sans MT"/>
              </a:rPr>
              <a:t>faire </a:t>
            </a:r>
            <a:r>
              <a:rPr sz="3200" spc="-5" dirty="0">
                <a:latin typeface="Gill Sans MT"/>
                <a:cs typeface="Gill Sans MT"/>
              </a:rPr>
              <a:t>du </a:t>
            </a:r>
            <a:r>
              <a:rPr sz="3200" spc="-87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calc</a:t>
            </a:r>
            <a:r>
              <a:rPr sz="3200" spc="5" dirty="0">
                <a:latin typeface="Gill Sans MT"/>
                <a:cs typeface="Gill Sans MT"/>
              </a:rPr>
              <a:t>u</a:t>
            </a:r>
            <a:r>
              <a:rPr sz="3200" dirty="0">
                <a:latin typeface="Gill Sans MT"/>
                <a:cs typeface="Gill Sans MT"/>
              </a:rPr>
              <a:t>l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d</a:t>
            </a:r>
            <a:r>
              <a:rPr sz="3200" dirty="0">
                <a:latin typeface="Gill Sans MT"/>
                <a:cs typeface="Gill Sans MT"/>
              </a:rPr>
              <a:t>istri</a:t>
            </a:r>
            <a:r>
              <a:rPr sz="3200" spc="5" dirty="0">
                <a:latin typeface="Gill Sans MT"/>
                <a:cs typeface="Gill Sans MT"/>
              </a:rPr>
              <a:t>bu</a:t>
            </a:r>
            <a:r>
              <a:rPr sz="3200" dirty="0">
                <a:latin typeface="Gill Sans MT"/>
                <a:cs typeface="Gill Sans MT"/>
              </a:rPr>
              <a:t>é.</a:t>
            </a:r>
            <a:r>
              <a:rPr sz="3200" spc="-28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Gill Sans MT"/>
                <a:cs typeface="Gill Sans MT"/>
              </a:rPr>
              <a:t>E</a:t>
            </a:r>
            <a:r>
              <a:rPr sz="3200" dirty="0">
                <a:latin typeface="Gill Sans MT"/>
                <a:cs typeface="Gill Sans MT"/>
              </a:rPr>
              <a:t>lle</a:t>
            </a:r>
            <a:r>
              <a:rPr sz="3200" spc="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Gill Sans MT"/>
                <a:cs typeface="Gill Sans MT"/>
              </a:rPr>
              <a:t>e</a:t>
            </a:r>
            <a:r>
              <a:rPr sz="3200" spc="5" dirty="0">
                <a:latin typeface="Gill Sans MT"/>
                <a:cs typeface="Gill Sans MT"/>
              </a:rPr>
              <a:t>xp</a:t>
            </a:r>
            <a:r>
              <a:rPr sz="3200" dirty="0">
                <a:latin typeface="Gill Sans MT"/>
                <a:cs typeface="Gill Sans MT"/>
              </a:rPr>
              <a:t>l</a:t>
            </a:r>
            <a:r>
              <a:rPr sz="3200" spc="-5" dirty="0">
                <a:latin typeface="Gill Sans MT"/>
                <a:cs typeface="Gill Sans MT"/>
              </a:rPr>
              <a:t>o</a:t>
            </a:r>
            <a:r>
              <a:rPr sz="3200" dirty="0">
                <a:latin typeface="Gill Sans MT"/>
                <a:cs typeface="Gill Sans MT"/>
              </a:rPr>
              <a:t>ite</a:t>
            </a:r>
            <a:r>
              <a:rPr sz="3200" spc="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Gill Sans MT"/>
                <a:cs typeface="Gill Sans MT"/>
              </a:rPr>
              <a:t>la</a:t>
            </a:r>
            <a:r>
              <a:rPr sz="3200" spc="7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Gill Sans MT"/>
                <a:cs typeface="Gill Sans MT"/>
              </a:rPr>
              <a:t>pu</a:t>
            </a:r>
            <a:r>
              <a:rPr sz="3200" dirty="0">
                <a:latin typeface="Gill Sans MT"/>
                <a:cs typeface="Gill Sans MT"/>
              </a:rPr>
              <a:t>issa</a:t>
            </a:r>
            <a:r>
              <a:rPr sz="3200" spc="5" dirty="0">
                <a:latin typeface="Gill Sans MT"/>
                <a:cs typeface="Gill Sans MT"/>
              </a:rPr>
              <a:t>n</a:t>
            </a:r>
            <a:r>
              <a:rPr sz="3200" dirty="0">
                <a:latin typeface="Gill Sans MT"/>
                <a:cs typeface="Gill Sans MT"/>
              </a:rPr>
              <a:t>ce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d</a:t>
            </a:r>
            <a:r>
              <a:rPr sz="3200" dirty="0">
                <a:latin typeface="Gill Sans MT"/>
                <a:cs typeface="Gill Sans MT"/>
              </a:rPr>
              <a:t>e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Gill Sans MT"/>
                <a:cs typeface="Gill Sans MT"/>
              </a:rPr>
              <a:t>calc</a:t>
            </a:r>
            <a:r>
              <a:rPr sz="3200" spc="5" dirty="0">
                <a:latin typeface="Gill Sans MT"/>
                <a:cs typeface="Gill Sans MT"/>
              </a:rPr>
              <a:t>u</a:t>
            </a:r>
            <a:r>
              <a:rPr sz="3200" dirty="0">
                <a:latin typeface="Gill Sans MT"/>
                <a:cs typeface="Gill Sans MT"/>
              </a:rPr>
              <a:t>l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(</a:t>
            </a:r>
            <a:r>
              <a:rPr sz="3200" spc="5" dirty="0">
                <a:latin typeface="Gill Sans MT"/>
                <a:cs typeface="Gill Sans MT"/>
              </a:rPr>
              <a:t>p</a:t>
            </a:r>
            <a:r>
              <a:rPr sz="3200" spc="-85" dirty="0">
                <a:latin typeface="Gill Sans MT"/>
                <a:cs typeface="Gill Sans MT"/>
              </a:rPr>
              <a:t>r</a:t>
            </a:r>
            <a:r>
              <a:rPr sz="3200" spc="-5" dirty="0">
                <a:latin typeface="Gill Sans MT"/>
                <a:cs typeface="Gill Sans MT"/>
              </a:rPr>
              <a:t>o</a:t>
            </a:r>
            <a:r>
              <a:rPr sz="3200" dirty="0">
                <a:latin typeface="Gill Sans MT"/>
                <a:cs typeface="Gill Sans MT"/>
              </a:rPr>
              <a:t>cesse</a:t>
            </a:r>
            <a:r>
              <a:rPr sz="3200" spc="5" dirty="0">
                <a:latin typeface="Gill Sans MT"/>
                <a:cs typeface="Gill Sans MT"/>
              </a:rPr>
              <a:t>u</a:t>
            </a:r>
            <a:r>
              <a:rPr sz="3200" dirty="0">
                <a:latin typeface="Gill Sans MT"/>
                <a:cs typeface="Gill Sans MT"/>
              </a:rPr>
              <a:t>rs,</a:t>
            </a:r>
            <a:r>
              <a:rPr sz="3200" spc="-25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Gill Sans MT"/>
                <a:cs typeface="Gill Sans MT"/>
              </a:rPr>
              <a:t>mém</a:t>
            </a:r>
            <a:r>
              <a:rPr sz="3200" spc="-5" dirty="0">
                <a:latin typeface="Gill Sans MT"/>
                <a:cs typeface="Gill Sans MT"/>
              </a:rPr>
              <a:t>o</a:t>
            </a:r>
            <a:r>
              <a:rPr sz="3200" dirty="0">
                <a:latin typeface="Gill Sans MT"/>
                <a:cs typeface="Gill Sans MT"/>
              </a:rPr>
              <a:t>i</a:t>
            </a:r>
            <a:r>
              <a:rPr sz="3200" spc="-60" dirty="0">
                <a:latin typeface="Gill Sans MT"/>
                <a:cs typeface="Gill Sans MT"/>
              </a:rPr>
              <a:t>r</a:t>
            </a:r>
            <a:r>
              <a:rPr sz="3200" dirty="0">
                <a:latin typeface="Gill Sans MT"/>
                <a:cs typeface="Gill Sans MT"/>
              </a:rPr>
              <a:t>es,</a:t>
            </a:r>
            <a:r>
              <a:rPr sz="3200" spc="-2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Gill Sans MT"/>
                <a:cs typeface="Gill Sans MT"/>
              </a:rPr>
              <a:t>...)</a:t>
            </a:r>
            <a:r>
              <a:rPr sz="3200" spc="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d</a:t>
            </a:r>
            <a:r>
              <a:rPr sz="3200" dirty="0">
                <a:latin typeface="Gill Sans MT"/>
                <a:cs typeface="Gill Sans MT"/>
              </a:rPr>
              <a:t>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Gill Sans MT"/>
                <a:cs typeface="Gill Sans MT"/>
              </a:rPr>
              <a:t>milliers </a:t>
            </a:r>
            <a:r>
              <a:rPr sz="3200" spc="-5" dirty="0">
                <a:latin typeface="Gill Sans MT"/>
                <a:cs typeface="Gill Sans MT"/>
              </a:rPr>
              <a:t>d'ordinateurs </a:t>
            </a:r>
            <a:r>
              <a:rPr sz="3200" dirty="0">
                <a:latin typeface="Gill Sans MT"/>
                <a:cs typeface="Gill Sans MT"/>
              </a:rPr>
              <a:t>afin </a:t>
            </a:r>
            <a:r>
              <a:rPr sz="3200" spc="-5" dirty="0">
                <a:latin typeface="Gill Sans MT"/>
                <a:cs typeface="Gill Sans MT"/>
              </a:rPr>
              <a:t>de </a:t>
            </a:r>
            <a:r>
              <a:rPr sz="3200" dirty="0">
                <a:latin typeface="Gill Sans MT"/>
                <a:cs typeface="Gill Sans MT"/>
              </a:rPr>
              <a:t>donner </a:t>
            </a:r>
            <a:r>
              <a:rPr sz="3200" spc="5" dirty="0">
                <a:latin typeface="Gill Sans MT"/>
                <a:cs typeface="Gill Sans MT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l'illusion </a:t>
            </a:r>
            <a:r>
              <a:rPr sz="3200" dirty="0">
                <a:latin typeface="Gill Sans MT"/>
                <a:cs typeface="Gill Sans MT"/>
              </a:rPr>
              <a:t>d'un </a:t>
            </a:r>
            <a:r>
              <a:rPr sz="3200" spc="-20" dirty="0">
                <a:latin typeface="Gill Sans MT"/>
                <a:cs typeface="Gill Sans MT"/>
              </a:rPr>
              <a:t>super-ordinateur </a:t>
            </a:r>
            <a:r>
              <a:rPr sz="3200" dirty="0">
                <a:latin typeface="Gill Sans MT"/>
                <a:cs typeface="Gill Sans MT"/>
              </a:rPr>
              <a:t>très </a:t>
            </a:r>
            <a:r>
              <a:rPr sz="3200" spc="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puissant.</a:t>
            </a:r>
            <a:endParaRPr sz="3200">
              <a:latin typeface="Gill Sans MT"/>
              <a:cs typeface="Gill Sans MT"/>
            </a:endParaRPr>
          </a:p>
          <a:p>
            <a:pPr marL="295910" marR="225425" indent="-283845">
              <a:lnSpc>
                <a:spcPct val="100000"/>
              </a:lnSpc>
              <a:spcBef>
                <a:spcPts val="60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407034" algn="l"/>
                <a:tab pos="407670" algn="l"/>
              </a:tabLst>
            </a:pPr>
            <a:r>
              <a:rPr dirty="0"/>
              <a:t>	</a:t>
            </a:r>
            <a:r>
              <a:rPr sz="3200" dirty="0">
                <a:latin typeface="Gill Sans MT"/>
                <a:cs typeface="Gill Sans MT"/>
              </a:rPr>
              <a:t>Pas</a:t>
            </a:r>
            <a:r>
              <a:rPr sz="3200" spc="-5" dirty="0">
                <a:latin typeface="Gill Sans MT"/>
                <a:cs typeface="Gill Sans MT"/>
              </a:rPr>
              <a:t> de</a:t>
            </a:r>
            <a:r>
              <a:rPr sz="3200" spc="10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virtualisation</a:t>
            </a:r>
            <a:r>
              <a:rPr sz="3200" spc="-65" dirty="0">
                <a:latin typeface="Gill Sans MT"/>
                <a:cs typeface="Gill Sans MT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(contrairement</a:t>
            </a:r>
            <a:r>
              <a:rPr sz="3200" spc="-6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au </a:t>
            </a:r>
            <a:r>
              <a:rPr sz="3200" spc="-875" dirty="0">
                <a:latin typeface="Gill Sans MT"/>
                <a:cs typeface="Gill Sans MT"/>
              </a:rPr>
              <a:t> </a:t>
            </a:r>
            <a:r>
              <a:rPr sz="3200" dirty="0">
                <a:latin typeface="Gill Sans MT"/>
                <a:cs typeface="Gill Sans MT"/>
              </a:rPr>
              <a:t>Cloud)</a:t>
            </a:r>
            <a:endParaRPr sz="3200">
              <a:latin typeface="Gill Sans MT"/>
              <a:cs typeface="Gill Sans MT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791A7"/>
              </a:buClr>
              <a:buSzPct val="79687"/>
              <a:buFont typeface="Wingdings 2"/>
              <a:buChar char=""/>
              <a:tabLst>
                <a:tab pos="296545" algn="l"/>
              </a:tabLst>
            </a:pPr>
            <a:r>
              <a:rPr sz="3200" spc="5" dirty="0">
                <a:latin typeface="Gill Sans MT"/>
                <a:cs typeface="Gill Sans MT"/>
              </a:rPr>
              <a:t>E</a:t>
            </a:r>
            <a:r>
              <a:rPr sz="3200" spc="-90" dirty="0">
                <a:latin typeface="Gill Sans MT"/>
                <a:cs typeface="Gill Sans MT"/>
              </a:rPr>
              <a:t>x</a:t>
            </a:r>
            <a:r>
              <a:rPr sz="3200" dirty="0">
                <a:latin typeface="Gill Sans MT"/>
                <a:cs typeface="Gill Sans MT"/>
              </a:rPr>
              <a:t>em</a:t>
            </a:r>
            <a:r>
              <a:rPr sz="3200" spc="5" dirty="0">
                <a:latin typeface="Gill Sans MT"/>
                <a:cs typeface="Gill Sans MT"/>
              </a:rPr>
              <a:t>p</a:t>
            </a:r>
            <a:r>
              <a:rPr sz="3200" dirty="0">
                <a:latin typeface="Gill Sans MT"/>
                <a:cs typeface="Gill Sans MT"/>
              </a:rPr>
              <a:t>le:</a:t>
            </a:r>
            <a:r>
              <a:rPr sz="3200" spc="-2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Gill Sans MT"/>
                <a:cs typeface="Gill Sans MT"/>
              </a:rPr>
              <a:t>S</a:t>
            </a:r>
            <a:r>
              <a:rPr sz="3200" spc="5" dirty="0">
                <a:latin typeface="Gill Sans MT"/>
                <a:cs typeface="Gill Sans MT"/>
              </a:rPr>
              <a:t>E</a:t>
            </a:r>
            <a:r>
              <a:rPr sz="3200" spc="-5" dirty="0">
                <a:latin typeface="Gill Sans MT"/>
                <a:cs typeface="Gill Sans MT"/>
              </a:rPr>
              <a:t>T</a:t>
            </a:r>
            <a:r>
              <a:rPr sz="3200" dirty="0">
                <a:latin typeface="Gill Sans MT"/>
                <a:cs typeface="Gill Sans MT"/>
              </a:rPr>
              <a:t>I</a:t>
            </a:r>
            <a:r>
              <a:rPr sz="3200" spc="5" dirty="0">
                <a:latin typeface="Gill Sans MT"/>
                <a:cs typeface="Gill Sans MT"/>
              </a:rPr>
              <a:t>@</a:t>
            </a:r>
            <a:r>
              <a:rPr sz="3200" dirty="0">
                <a:latin typeface="Gill Sans MT"/>
                <a:cs typeface="Gill Sans MT"/>
              </a:rPr>
              <a:t>H</a:t>
            </a:r>
            <a:r>
              <a:rPr sz="3200" spc="-5" dirty="0">
                <a:latin typeface="Gill Sans MT"/>
                <a:cs typeface="Gill Sans MT"/>
              </a:rPr>
              <a:t>o</a:t>
            </a:r>
            <a:r>
              <a:rPr sz="3200" dirty="0">
                <a:latin typeface="Gill Sans MT"/>
                <a:cs typeface="Gill Sans MT"/>
              </a:rPr>
              <a:t>me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9538599" y="6894186"/>
            <a:ext cx="1651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dirty="0">
                <a:solidFill>
                  <a:srgbClr val="B5A788"/>
                </a:solidFill>
                <a:latin typeface="Gill Sans MT"/>
                <a:cs typeface="Gill Sans MT"/>
              </a:rPr>
              <a:t>7</a:t>
            </a:fld>
            <a:endParaRPr sz="1200">
              <a:latin typeface="Gill Sans MT"/>
              <a:cs typeface="Gill Sans M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B222780-A4EE-45CE-9500-6C9CA9D5C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A416C42A-F74A-48D6-8C83-43FB7A02B4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7</a:t>
            </a:fld>
            <a:endParaRPr lang="fr-CM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34643"/>
            <a:ext cx="609854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Utility</a:t>
            </a:r>
            <a:r>
              <a:rPr sz="4300" dirty="0"/>
              <a:t> </a:t>
            </a:r>
            <a:r>
              <a:rPr sz="4300" spc="-5" dirty="0"/>
              <a:t>vs</a:t>
            </a:r>
            <a:r>
              <a:rPr sz="4300" spc="-20" dirty="0"/>
              <a:t> </a:t>
            </a:r>
            <a:r>
              <a:rPr sz="4300" spc="-5" dirty="0"/>
              <a:t>Cloud Computing</a:t>
            </a:r>
            <a:endParaRPr sz="4300"/>
          </a:p>
        </p:txBody>
      </p:sp>
      <p:grpSp>
        <p:nvGrpSpPr>
          <p:cNvPr id="11" name="object 11"/>
          <p:cNvGrpSpPr/>
          <p:nvPr/>
        </p:nvGrpSpPr>
        <p:grpSpPr>
          <a:xfrm>
            <a:off x="772668" y="3777995"/>
            <a:ext cx="9145905" cy="3429000"/>
            <a:chOff x="772668" y="3777995"/>
            <a:chExt cx="9145905" cy="3429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668" y="3777995"/>
              <a:ext cx="9145523" cy="34289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06484" y="1724961"/>
            <a:ext cx="7417434" cy="475361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445"/>
              </a:spcBef>
              <a:buClr>
                <a:srgbClr val="3791A7"/>
              </a:buClr>
              <a:buSzPct val="80000"/>
              <a:buFont typeface="Wingdings 2"/>
              <a:buChar char=""/>
              <a:tabLst>
                <a:tab pos="296545" algn="l"/>
              </a:tabLst>
            </a:pPr>
            <a:r>
              <a:rPr sz="3000" b="1" spc="-5" dirty="0">
                <a:latin typeface="Gill Sans MT"/>
                <a:cs typeface="Gill Sans MT"/>
              </a:rPr>
              <a:t>Utility</a:t>
            </a:r>
            <a:r>
              <a:rPr sz="3000" b="1" spc="-60" dirty="0">
                <a:latin typeface="Gill Sans MT"/>
                <a:cs typeface="Gill Sans MT"/>
              </a:rPr>
              <a:t> </a:t>
            </a:r>
            <a:r>
              <a:rPr sz="3000" b="1" dirty="0">
                <a:latin typeface="Gill Sans MT"/>
                <a:cs typeface="Gill Sans MT"/>
              </a:rPr>
              <a:t>Computing</a:t>
            </a:r>
            <a:endParaRPr sz="3000">
              <a:latin typeface="Gill Sans MT"/>
              <a:cs typeface="Gill Sans MT"/>
            </a:endParaRPr>
          </a:p>
          <a:p>
            <a:pPr marL="570230" lvl="1" indent="-238760">
              <a:lnSpc>
                <a:spcPct val="100000"/>
              </a:lnSpc>
              <a:spcBef>
                <a:spcPts val="305"/>
              </a:spcBef>
              <a:buClr>
                <a:srgbClr val="37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dirty="0">
                <a:latin typeface="Gill Sans MT"/>
                <a:cs typeface="Gill Sans MT"/>
              </a:rPr>
              <a:t>Un</a:t>
            </a:r>
            <a:r>
              <a:rPr sz="2600" spc="-20" dirty="0">
                <a:latin typeface="Gill Sans MT"/>
                <a:cs typeface="Gill Sans MT"/>
              </a:rPr>
              <a:t> </a:t>
            </a:r>
            <a:r>
              <a:rPr sz="2600" spc="-5" dirty="0">
                <a:latin typeface="Gill Sans MT"/>
                <a:cs typeface="Gill Sans MT"/>
              </a:rPr>
              <a:t>fournisseur</a:t>
            </a:r>
            <a:r>
              <a:rPr sz="2600" spc="-25" dirty="0">
                <a:latin typeface="Gill Sans MT"/>
                <a:cs typeface="Gill Sans MT"/>
              </a:rPr>
              <a:t> </a:t>
            </a:r>
            <a:r>
              <a:rPr sz="2600" spc="-15" dirty="0">
                <a:latin typeface="Gill Sans MT"/>
                <a:cs typeface="Gill Sans MT"/>
              </a:rPr>
              <a:t>offre</a:t>
            </a:r>
            <a:r>
              <a:rPr sz="2600" dirty="0">
                <a:latin typeface="Gill Sans MT"/>
                <a:cs typeface="Gill Sans MT"/>
              </a:rPr>
              <a:t> à</a:t>
            </a:r>
            <a:r>
              <a:rPr sz="2600" spc="5" dirty="0">
                <a:latin typeface="Gill Sans MT"/>
                <a:cs typeface="Gill Sans MT"/>
              </a:rPr>
              <a:t> une</a:t>
            </a:r>
            <a:r>
              <a:rPr sz="2600" spc="-10" dirty="0">
                <a:latin typeface="Gill Sans MT"/>
                <a:cs typeface="Gill Sans MT"/>
              </a:rPr>
              <a:t> </a:t>
            </a:r>
            <a:r>
              <a:rPr sz="2600" spc="-5" dirty="0">
                <a:latin typeface="Gill Sans MT"/>
                <a:cs typeface="Gill Sans MT"/>
              </a:rPr>
              <a:t>entreprise</a:t>
            </a:r>
            <a:r>
              <a:rPr sz="2600" spc="-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des</a:t>
            </a:r>
            <a:r>
              <a:rPr sz="2600" spc="-5" dirty="0">
                <a:latin typeface="Gill Sans MT"/>
                <a:cs typeface="Gill Sans MT"/>
              </a:rPr>
              <a:t> capacités</a:t>
            </a:r>
            <a:endParaRPr sz="2600">
              <a:latin typeface="Gill Sans MT"/>
              <a:cs typeface="Gill Sans MT"/>
            </a:endParaRPr>
          </a:p>
          <a:p>
            <a:pPr marL="817244" lvl="2" indent="-229235">
              <a:lnSpc>
                <a:spcPct val="100000"/>
              </a:lnSpc>
              <a:spcBef>
                <a:spcPts val="280"/>
              </a:spcBef>
              <a:buClr>
                <a:srgbClr val="FEB809"/>
              </a:buClr>
              <a:buFont typeface="Wingdings 2"/>
              <a:buChar char=""/>
              <a:tabLst>
                <a:tab pos="817244" algn="l"/>
                <a:tab pos="817880" algn="l"/>
              </a:tabLst>
            </a:pPr>
            <a:r>
              <a:rPr sz="2200" spc="-5" dirty="0">
                <a:latin typeface="Gill Sans MT"/>
                <a:cs typeface="Gill Sans MT"/>
              </a:rPr>
              <a:t>de</a:t>
            </a:r>
            <a:r>
              <a:rPr sz="2200" spc="-50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traitement</a:t>
            </a:r>
            <a:endParaRPr sz="2200">
              <a:latin typeface="Gill Sans MT"/>
              <a:cs typeface="Gill Sans MT"/>
            </a:endParaRPr>
          </a:p>
          <a:p>
            <a:pPr marL="817244" lvl="2" indent="-229235">
              <a:lnSpc>
                <a:spcPct val="100000"/>
              </a:lnSpc>
              <a:spcBef>
                <a:spcPts val="260"/>
              </a:spcBef>
              <a:buClr>
                <a:srgbClr val="FEB809"/>
              </a:buClr>
              <a:buFont typeface="Wingdings 2"/>
              <a:buChar char=""/>
              <a:tabLst>
                <a:tab pos="817244" algn="l"/>
                <a:tab pos="817880" algn="l"/>
              </a:tabLst>
            </a:pPr>
            <a:r>
              <a:rPr sz="2200" spc="-5" dirty="0">
                <a:latin typeface="Gill Sans MT"/>
                <a:cs typeface="Gill Sans MT"/>
              </a:rPr>
              <a:t>de</a:t>
            </a:r>
            <a:r>
              <a:rPr sz="2200" spc="-30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stockage</a:t>
            </a:r>
            <a:r>
              <a:rPr sz="2200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de</a:t>
            </a:r>
            <a:r>
              <a:rPr sz="2200" spc="-15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données</a:t>
            </a:r>
            <a:endParaRPr sz="2200">
              <a:latin typeface="Gill Sans MT"/>
              <a:cs typeface="Gill Sans MT"/>
            </a:endParaRPr>
          </a:p>
          <a:p>
            <a:pPr marL="817244" lvl="2" indent="-229235">
              <a:lnSpc>
                <a:spcPct val="100000"/>
              </a:lnSpc>
              <a:spcBef>
                <a:spcPts val="265"/>
              </a:spcBef>
              <a:buClr>
                <a:srgbClr val="FEB809"/>
              </a:buClr>
              <a:buFont typeface="Wingdings 2"/>
              <a:buChar char=""/>
              <a:tabLst>
                <a:tab pos="817244" algn="l"/>
                <a:tab pos="817880" algn="l"/>
              </a:tabLst>
            </a:pPr>
            <a:r>
              <a:rPr sz="2200" spc="-5" dirty="0">
                <a:latin typeface="Gill Sans MT"/>
                <a:cs typeface="Gill Sans MT"/>
              </a:rPr>
              <a:t>de</a:t>
            </a:r>
            <a:r>
              <a:rPr sz="2200" spc="-50" dirty="0">
                <a:latin typeface="Gill Sans MT"/>
                <a:cs typeface="Gill Sans MT"/>
              </a:rPr>
              <a:t> </a:t>
            </a:r>
            <a:r>
              <a:rPr sz="2200" dirty="0">
                <a:latin typeface="Gill Sans MT"/>
                <a:cs typeface="Gill Sans MT"/>
              </a:rPr>
              <a:t>services</a:t>
            </a:r>
            <a:endParaRPr sz="2200">
              <a:latin typeface="Gill Sans MT"/>
              <a:cs typeface="Gill Sans MT"/>
            </a:endParaRPr>
          </a:p>
          <a:p>
            <a:pPr marL="570230" marR="23495" lvl="1" indent="-238125">
              <a:lnSpc>
                <a:spcPts val="2810"/>
              </a:lnSpc>
              <a:spcBef>
                <a:spcPts val="625"/>
              </a:spcBef>
              <a:buClr>
                <a:srgbClr val="37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10" dirty="0">
                <a:latin typeface="Gill Sans MT"/>
                <a:cs typeface="Gill Sans MT"/>
              </a:rPr>
              <a:t>L</a:t>
            </a:r>
            <a:r>
              <a:rPr sz="2600" dirty="0">
                <a:latin typeface="Gill Sans MT"/>
                <a:cs typeface="Gill Sans MT"/>
              </a:rPr>
              <a:t>a</a:t>
            </a:r>
            <a:r>
              <a:rPr sz="2600" spc="6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Gill Sans MT"/>
                <a:cs typeface="Gill Sans MT"/>
              </a:rPr>
              <a:t>g</a:t>
            </a:r>
            <a:r>
              <a:rPr sz="2600" dirty="0">
                <a:latin typeface="Gill Sans MT"/>
                <a:cs typeface="Gill Sans MT"/>
              </a:rPr>
              <a:t>e</a:t>
            </a:r>
            <a:r>
              <a:rPr sz="2600" spc="-10" dirty="0">
                <a:latin typeface="Gill Sans MT"/>
                <a:cs typeface="Gill Sans MT"/>
              </a:rPr>
              <a:t>s</a:t>
            </a:r>
            <a:r>
              <a:rPr sz="2600" spc="-5" dirty="0">
                <a:latin typeface="Gill Sans MT"/>
                <a:cs typeface="Gill Sans MT"/>
              </a:rPr>
              <a:t>t</a:t>
            </a:r>
            <a:r>
              <a:rPr sz="2600" dirty="0">
                <a:latin typeface="Gill Sans MT"/>
                <a:cs typeface="Gill Sans MT"/>
              </a:rPr>
              <a:t>ion</a:t>
            </a:r>
            <a:r>
              <a:rPr sz="2600" spc="7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Gill Sans MT"/>
                <a:cs typeface="Gill Sans MT"/>
              </a:rPr>
              <a:t>d</a:t>
            </a:r>
            <a:r>
              <a:rPr sz="2600" dirty="0">
                <a:latin typeface="Gill Sans MT"/>
                <a:cs typeface="Gill Sans MT"/>
              </a:rPr>
              <a:t>e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Gill Sans MT"/>
                <a:cs typeface="Gill Sans MT"/>
              </a:rPr>
              <a:t>l'i</a:t>
            </a:r>
            <a:r>
              <a:rPr sz="2600" spc="5" dirty="0">
                <a:latin typeface="Gill Sans MT"/>
                <a:cs typeface="Gill Sans MT"/>
              </a:rPr>
              <a:t>n</a:t>
            </a:r>
            <a:r>
              <a:rPr sz="2600" spc="-5" dirty="0">
                <a:latin typeface="Gill Sans MT"/>
                <a:cs typeface="Gill Sans MT"/>
              </a:rPr>
              <a:t>f</a:t>
            </a:r>
            <a:r>
              <a:rPr sz="2600" dirty="0">
                <a:latin typeface="Gill Sans MT"/>
                <a:cs typeface="Gill Sans MT"/>
              </a:rPr>
              <a:t>r</a:t>
            </a:r>
            <a:r>
              <a:rPr sz="2600" spc="5" dirty="0">
                <a:latin typeface="Gill Sans MT"/>
                <a:cs typeface="Gill Sans MT"/>
              </a:rPr>
              <a:t>a</a:t>
            </a:r>
            <a:r>
              <a:rPr sz="2600" spc="-10" dirty="0">
                <a:latin typeface="Gill Sans MT"/>
                <a:cs typeface="Gill Sans MT"/>
              </a:rPr>
              <a:t>s</a:t>
            </a:r>
            <a:r>
              <a:rPr sz="2600" spc="-5" dirty="0">
                <a:latin typeface="Gill Sans MT"/>
                <a:cs typeface="Gill Sans MT"/>
              </a:rPr>
              <a:t>t</a:t>
            </a:r>
            <a:r>
              <a:rPr sz="2600" dirty="0">
                <a:latin typeface="Gill Sans MT"/>
                <a:cs typeface="Gill Sans MT"/>
              </a:rPr>
              <a:t>r</a:t>
            </a:r>
            <a:r>
              <a:rPr sz="2600" spc="5" dirty="0">
                <a:latin typeface="Gill Sans MT"/>
                <a:cs typeface="Gill Sans MT"/>
              </a:rPr>
              <a:t>u</a:t>
            </a:r>
            <a:r>
              <a:rPr sz="2600" spc="-5" dirty="0">
                <a:latin typeface="Gill Sans MT"/>
                <a:cs typeface="Gill Sans MT"/>
              </a:rPr>
              <a:t>ct</a:t>
            </a:r>
            <a:r>
              <a:rPr sz="2600" spc="5" dirty="0">
                <a:latin typeface="Gill Sans MT"/>
                <a:cs typeface="Gill Sans MT"/>
              </a:rPr>
              <a:t>u</a:t>
            </a:r>
            <a:r>
              <a:rPr sz="2600" spc="-60" dirty="0">
                <a:latin typeface="Gill Sans MT"/>
                <a:cs typeface="Gill Sans MT"/>
              </a:rPr>
              <a:t>r</a:t>
            </a:r>
            <a:r>
              <a:rPr sz="2600" dirty="0">
                <a:latin typeface="Gill Sans MT"/>
                <a:cs typeface="Gill Sans MT"/>
              </a:rPr>
              <a:t>e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Gill Sans MT"/>
                <a:cs typeface="Gill Sans MT"/>
              </a:rPr>
              <a:t>e</a:t>
            </a:r>
            <a:r>
              <a:rPr sz="2600" spc="-10" dirty="0">
                <a:latin typeface="Gill Sans MT"/>
                <a:cs typeface="Gill Sans MT"/>
              </a:rPr>
              <a:t>s</a:t>
            </a:r>
            <a:r>
              <a:rPr sz="2600" dirty="0">
                <a:latin typeface="Gill Sans MT"/>
                <a:cs typeface="Gill Sans MT"/>
              </a:rPr>
              <a:t>t</a:t>
            </a:r>
            <a:r>
              <a:rPr sz="2600" spc="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Gill Sans MT"/>
                <a:cs typeface="Gill Sans MT"/>
              </a:rPr>
              <a:t>e</a:t>
            </a:r>
            <a:r>
              <a:rPr sz="2600" spc="5" dirty="0">
                <a:latin typeface="Gill Sans MT"/>
                <a:cs typeface="Gill Sans MT"/>
              </a:rPr>
              <a:t>x</a:t>
            </a:r>
            <a:r>
              <a:rPr sz="2600" spc="-5" dirty="0">
                <a:latin typeface="Gill Sans MT"/>
                <a:cs typeface="Gill Sans MT"/>
              </a:rPr>
              <a:t>t</a:t>
            </a:r>
            <a:r>
              <a:rPr sz="2600" dirty="0">
                <a:latin typeface="Gill Sans MT"/>
                <a:cs typeface="Gill Sans MT"/>
              </a:rPr>
              <a:t>er</a:t>
            </a:r>
            <a:r>
              <a:rPr sz="2600" spc="5" dirty="0">
                <a:latin typeface="Gill Sans MT"/>
                <a:cs typeface="Gill Sans MT"/>
              </a:rPr>
              <a:t>na</a:t>
            </a:r>
            <a:r>
              <a:rPr sz="2600" dirty="0">
                <a:latin typeface="Gill Sans MT"/>
                <a:cs typeface="Gill Sans MT"/>
              </a:rPr>
              <a:t>li</a:t>
            </a:r>
            <a:r>
              <a:rPr sz="2600" spc="-10" dirty="0">
                <a:latin typeface="Gill Sans MT"/>
                <a:cs typeface="Gill Sans MT"/>
              </a:rPr>
              <a:t>s</a:t>
            </a:r>
            <a:r>
              <a:rPr sz="2600" dirty="0">
                <a:latin typeface="Gill Sans MT"/>
                <a:cs typeface="Gill Sans MT"/>
              </a:rPr>
              <a:t>é</a:t>
            </a:r>
            <a:r>
              <a:rPr sz="2600" spc="45" dirty="0">
                <a:latin typeface="Gill Sans MT"/>
                <a:cs typeface="Gill Sans MT"/>
              </a:rPr>
              <a:t>e</a:t>
            </a:r>
            <a:r>
              <a:rPr sz="2600" dirty="0">
                <a:latin typeface="Gill Sans MT"/>
                <a:cs typeface="Gill Sans MT"/>
              </a:rPr>
              <a:t>,</a:t>
            </a:r>
            <a:r>
              <a:rPr sz="2600" spc="-19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Gill Sans MT"/>
                <a:cs typeface="Gill Sans MT"/>
              </a:rPr>
              <a:t>p</a:t>
            </a:r>
            <a:r>
              <a:rPr sz="2600" spc="-5" dirty="0">
                <a:latin typeface="Gill Sans MT"/>
                <a:cs typeface="Gill Sans MT"/>
              </a:rPr>
              <a:t>r</a:t>
            </a:r>
            <a:r>
              <a:rPr sz="2600" dirty="0">
                <a:latin typeface="Gill Sans MT"/>
                <a:cs typeface="Gill Sans MT"/>
              </a:rPr>
              <a:t>i</a:t>
            </a:r>
            <a:r>
              <a:rPr sz="2600" spc="-10" dirty="0">
                <a:latin typeface="Gill Sans MT"/>
                <a:cs typeface="Gill Sans MT"/>
              </a:rPr>
              <a:t>s</a:t>
            </a:r>
            <a:r>
              <a:rPr sz="2600" dirty="0">
                <a:latin typeface="Gill Sans MT"/>
                <a:cs typeface="Gill Sans MT"/>
              </a:rPr>
              <a:t>e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Gill Sans MT"/>
                <a:cs typeface="Gill Sans MT"/>
              </a:rPr>
              <a:t>en charge </a:t>
            </a:r>
            <a:r>
              <a:rPr sz="2600" spc="5" dirty="0">
                <a:latin typeface="Gill Sans MT"/>
                <a:cs typeface="Gill Sans MT"/>
              </a:rPr>
              <a:t>par </a:t>
            </a:r>
            <a:r>
              <a:rPr sz="2600" dirty="0">
                <a:latin typeface="Gill Sans MT"/>
                <a:cs typeface="Gill Sans MT"/>
              </a:rPr>
              <a:t>des </a:t>
            </a:r>
            <a:r>
              <a:rPr sz="2600" spc="-5" dirty="0">
                <a:latin typeface="Gill Sans MT"/>
                <a:cs typeface="Gill Sans MT"/>
              </a:rPr>
              <a:t>fournisseurs </a:t>
            </a:r>
            <a:r>
              <a:rPr sz="2600" spc="-10" dirty="0">
                <a:latin typeface="Gill Sans MT"/>
                <a:cs typeface="Gill Sans MT"/>
              </a:rPr>
              <a:t>(souvent </a:t>
            </a:r>
            <a:r>
              <a:rPr sz="2600" dirty="0">
                <a:latin typeface="Gill Sans MT"/>
                <a:cs typeface="Gill Sans MT"/>
              </a:rPr>
              <a:t>des </a:t>
            </a:r>
            <a:r>
              <a:rPr sz="2600" spc="5" dirty="0">
                <a:latin typeface="Gill Sans MT"/>
                <a:cs typeface="Gill Sans MT"/>
              </a:rPr>
              <a:t> </a:t>
            </a:r>
            <a:r>
              <a:rPr sz="2600" spc="-5" dirty="0">
                <a:latin typeface="Gill Sans MT"/>
                <a:cs typeface="Gill Sans MT"/>
              </a:rPr>
              <a:t>constructeurs)</a:t>
            </a:r>
            <a:endParaRPr sz="2600">
              <a:latin typeface="Gill Sans MT"/>
              <a:cs typeface="Gill Sans MT"/>
            </a:endParaRPr>
          </a:p>
          <a:p>
            <a:pPr marL="817244" lvl="2" indent="-229235">
              <a:lnSpc>
                <a:spcPct val="100000"/>
              </a:lnSpc>
              <a:spcBef>
                <a:spcPts val="235"/>
              </a:spcBef>
              <a:buClr>
                <a:srgbClr val="FEB809"/>
              </a:buClr>
              <a:buFont typeface="Wingdings 2"/>
              <a:buChar char=""/>
              <a:tabLst>
                <a:tab pos="817244" algn="l"/>
                <a:tab pos="817880" algn="l"/>
              </a:tabLst>
            </a:pPr>
            <a:r>
              <a:rPr sz="2200" spc="-5" dirty="0">
                <a:latin typeface="Gill Sans MT"/>
                <a:cs typeface="Gill Sans MT"/>
              </a:rPr>
              <a:t>I</a:t>
            </a:r>
            <a:r>
              <a:rPr sz="2200" spc="-10" dirty="0">
                <a:latin typeface="Gill Sans MT"/>
                <a:cs typeface="Gill Sans MT"/>
              </a:rPr>
              <a:t>B</a:t>
            </a:r>
            <a:r>
              <a:rPr sz="2200" spc="-5" dirty="0">
                <a:latin typeface="Gill Sans MT"/>
                <a:cs typeface="Gill Sans MT"/>
              </a:rPr>
              <a:t>M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: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«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Gill Sans MT"/>
                <a:cs typeface="Gill Sans MT"/>
              </a:rPr>
              <a:t>C</a:t>
            </a:r>
            <a:r>
              <a:rPr sz="2200" spc="-5" dirty="0">
                <a:latin typeface="Gill Sans MT"/>
                <a:cs typeface="Gill Sans MT"/>
              </a:rPr>
              <a:t>o</a:t>
            </a:r>
            <a:r>
              <a:rPr sz="2200" spc="-10" dirty="0">
                <a:latin typeface="Gill Sans MT"/>
                <a:cs typeface="Gill Sans MT"/>
              </a:rPr>
              <a:t>m</a:t>
            </a:r>
            <a:r>
              <a:rPr sz="2200" dirty="0">
                <a:latin typeface="Gill Sans MT"/>
                <a:cs typeface="Gill Sans MT"/>
              </a:rPr>
              <a:t>pu</a:t>
            </a:r>
            <a:r>
              <a:rPr sz="2200" spc="-5" dirty="0">
                <a:latin typeface="Gill Sans MT"/>
                <a:cs typeface="Gill Sans MT"/>
              </a:rPr>
              <a:t>t</a:t>
            </a:r>
            <a:r>
              <a:rPr sz="2200" spc="-10" dirty="0">
                <a:latin typeface="Gill Sans MT"/>
                <a:cs typeface="Gill Sans MT"/>
              </a:rPr>
              <a:t>i</a:t>
            </a:r>
            <a:r>
              <a:rPr sz="2200" dirty="0">
                <a:latin typeface="Gill Sans MT"/>
                <a:cs typeface="Gill Sans MT"/>
              </a:rPr>
              <a:t>n</a:t>
            </a:r>
            <a:r>
              <a:rPr sz="2200" spc="-5" dirty="0">
                <a:latin typeface="Gill Sans MT"/>
                <a:cs typeface="Gill Sans MT"/>
              </a:rPr>
              <a:t>g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On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Gill Sans MT"/>
                <a:cs typeface="Gill Sans MT"/>
              </a:rPr>
              <a:t>D</a:t>
            </a:r>
            <a:r>
              <a:rPr sz="2200" spc="-5" dirty="0">
                <a:latin typeface="Gill Sans MT"/>
                <a:cs typeface="Gill Sans MT"/>
              </a:rPr>
              <a:t>e</a:t>
            </a:r>
            <a:r>
              <a:rPr sz="2200" spc="-10" dirty="0">
                <a:latin typeface="Gill Sans MT"/>
                <a:cs typeface="Gill Sans MT"/>
              </a:rPr>
              <a:t>ma</a:t>
            </a:r>
            <a:r>
              <a:rPr sz="2200" dirty="0">
                <a:latin typeface="Gill Sans MT"/>
                <a:cs typeface="Gill Sans MT"/>
              </a:rPr>
              <a:t>n</a:t>
            </a:r>
            <a:r>
              <a:rPr sz="2200" spc="-5" dirty="0">
                <a:latin typeface="Gill Sans MT"/>
                <a:cs typeface="Gill Sans MT"/>
              </a:rPr>
              <a:t>d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»</a:t>
            </a:r>
            <a:endParaRPr sz="2200">
              <a:latin typeface="Gill Sans MT"/>
              <a:cs typeface="Gill Sans MT"/>
            </a:endParaRPr>
          </a:p>
          <a:p>
            <a:pPr marL="817244" lvl="2" indent="-229235">
              <a:lnSpc>
                <a:spcPct val="100000"/>
              </a:lnSpc>
              <a:spcBef>
                <a:spcPts val="265"/>
              </a:spcBef>
              <a:buClr>
                <a:srgbClr val="FEB809"/>
              </a:buClr>
              <a:buFont typeface="Wingdings 2"/>
              <a:buChar char=""/>
              <a:tabLst>
                <a:tab pos="817244" algn="l"/>
                <a:tab pos="817880" algn="l"/>
              </a:tabLst>
            </a:pPr>
            <a:r>
              <a:rPr sz="2200" spc="-5" dirty="0">
                <a:latin typeface="Gill Sans MT"/>
                <a:cs typeface="Gill Sans MT"/>
              </a:rPr>
              <a:t>HP</a:t>
            </a:r>
            <a:endParaRPr sz="2200">
              <a:latin typeface="Gill Sans MT"/>
              <a:cs typeface="Gill Sans MT"/>
            </a:endParaRPr>
          </a:p>
          <a:p>
            <a:pPr marL="817244" lvl="2" indent="-229235">
              <a:lnSpc>
                <a:spcPct val="100000"/>
              </a:lnSpc>
              <a:spcBef>
                <a:spcPts val="260"/>
              </a:spcBef>
              <a:buClr>
                <a:srgbClr val="FEB809"/>
              </a:buClr>
              <a:buFont typeface="Wingdings 2"/>
              <a:buChar char=""/>
              <a:tabLst>
                <a:tab pos="817244" algn="l"/>
                <a:tab pos="817880" algn="l"/>
              </a:tabLst>
            </a:pPr>
            <a:r>
              <a:rPr sz="2200" spc="-5" dirty="0">
                <a:latin typeface="Gill Sans MT"/>
                <a:cs typeface="Gill Sans MT"/>
              </a:rPr>
              <a:t>etc</a:t>
            </a:r>
            <a:r>
              <a:rPr sz="2200" spc="-60" dirty="0">
                <a:latin typeface="Gill Sans MT"/>
                <a:cs typeface="Gill Sans MT"/>
              </a:rPr>
              <a:t> </a:t>
            </a:r>
            <a:r>
              <a:rPr sz="2200" spc="-5" dirty="0">
                <a:latin typeface="Gill Sans MT"/>
                <a:cs typeface="Gill Sans MT"/>
              </a:rPr>
              <a:t>…</a:t>
            </a:r>
            <a:endParaRPr sz="2200">
              <a:latin typeface="Gill Sans MT"/>
              <a:cs typeface="Gill Sans MT"/>
            </a:endParaRPr>
          </a:p>
          <a:p>
            <a:pPr marL="570230" lvl="1" indent="-238760">
              <a:lnSpc>
                <a:spcPct val="100000"/>
              </a:lnSpc>
              <a:spcBef>
                <a:spcPts val="275"/>
              </a:spcBef>
              <a:buClr>
                <a:srgbClr val="37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5" dirty="0">
                <a:latin typeface="Gill Sans MT"/>
                <a:cs typeface="Gill Sans MT"/>
              </a:rPr>
              <a:t>Pas</a:t>
            </a:r>
            <a:r>
              <a:rPr sz="2600" spc="-35" dirty="0">
                <a:latin typeface="Gill Sans MT"/>
                <a:cs typeface="Gill Sans MT"/>
              </a:rPr>
              <a:t> </a:t>
            </a:r>
            <a:r>
              <a:rPr sz="2600" spc="-10" dirty="0">
                <a:latin typeface="Gill Sans MT"/>
                <a:cs typeface="Gill Sans MT"/>
              </a:rPr>
              <a:t>forcément</a:t>
            </a:r>
            <a:r>
              <a:rPr sz="2600" spc="-4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ouvert</a:t>
            </a:r>
            <a:r>
              <a:rPr sz="2600" spc="-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sur</a:t>
            </a:r>
            <a:r>
              <a:rPr sz="2600" spc="-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Internet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9538599" y="6894186"/>
            <a:ext cx="1651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dirty="0">
                <a:solidFill>
                  <a:srgbClr val="B5A788"/>
                </a:solidFill>
                <a:latin typeface="Gill Sans MT"/>
                <a:cs typeface="Gill Sans MT"/>
              </a:rPr>
              <a:t>8</a:t>
            </a:fld>
            <a:endParaRPr sz="1200">
              <a:latin typeface="Gill Sans MT"/>
              <a:cs typeface="Gill Sans M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4D3641A-D75F-48C2-A04C-7070E636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FC6F3EA8-E2C5-4259-AC87-B8B4EBC19A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8</a:t>
            </a:fld>
            <a:endParaRPr lang="fr-CM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348995"/>
            <a:ext cx="9145905" cy="3429000"/>
            <a:chOff x="772668" y="348995"/>
            <a:chExt cx="9145905" cy="342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348995"/>
              <a:ext cx="9145523" cy="3428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4073" y="348996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80" h="830580">
                  <a:moveTo>
                    <a:pt x="830577" y="4571"/>
                  </a:moveTo>
                  <a:lnTo>
                    <a:pt x="830577" y="3047"/>
                  </a:lnTo>
                  <a:lnTo>
                    <a:pt x="827529" y="0"/>
                  </a:lnTo>
                  <a:lnTo>
                    <a:pt x="0" y="0"/>
                  </a:lnTo>
                  <a:lnTo>
                    <a:pt x="0" y="830579"/>
                  </a:lnTo>
                  <a:lnTo>
                    <a:pt x="3048" y="830579"/>
                  </a:lnTo>
                  <a:lnTo>
                    <a:pt x="3048" y="816863"/>
                  </a:lnTo>
                  <a:lnTo>
                    <a:pt x="4572" y="816863"/>
                  </a:lnTo>
                  <a:lnTo>
                    <a:pt x="4572" y="10667"/>
                  </a:lnTo>
                  <a:lnTo>
                    <a:pt x="10668" y="4571"/>
                  </a:lnTo>
                  <a:lnTo>
                    <a:pt x="10668" y="10667"/>
                  </a:lnTo>
                  <a:lnTo>
                    <a:pt x="816861" y="10667"/>
                  </a:lnTo>
                  <a:lnTo>
                    <a:pt x="816861" y="4571"/>
                  </a:lnTo>
                  <a:lnTo>
                    <a:pt x="822957" y="10667"/>
                  </a:lnTo>
                  <a:lnTo>
                    <a:pt x="822957" y="108965"/>
                  </a:lnTo>
                  <a:lnTo>
                    <a:pt x="826005" y="88391"/>
                  </a:lnTo>
                  <a:lnTo>
                    <a:pt x="829053" y="47243"/>
                  </a:lnTo>
                  <a:lnTo>
                    <a:pt x="830577" y="4571"/>
                  </a:lnTo>
                  <a:close/>
                </a:path>
                <a:path w="830580" h="830580">
                  <a:moveTo>
                    <a:pt x="822957" y="108965"/>
                  </a:moveTo>
                  <a:lnTo>
                    <a:pt x="822957" y="10667"/>
                  </a:lnTo>
                  <a:lnTo>
                    <a:pt x="816861" y="10667"/>
                  </a:lnTo>
                  <a:lnTo>
                    <a:pt x="816861" y="45719"/>
                  </a:lnTo>
                  <a:lnTo>
                    <a:pt x="813813" y="86867"/>
                  </a:lnTo>
                  <a:lnTo>
                    <a:pt x="807717" y="128015"/>
                  </a:lnTo>
                  <a:lnTo>
                    <a:pt x="800097" y="167639"/>
                  </a:lnTo>
                  <a:lnTo>
                    <a:pt x="790953" y="207263"/>
                  </a:lnTo>
                  <a:lnTo>
                    <a:pt x="780285" y="246887"/>
                  </a:lnTo>
                  <a:lnTo>
                    <a:pt x="768093" y="283463"/>
                  </a:lnTo>
                  <a:lnTo>
                    <a:pt x="752853" y="321563"/>
                  </a:lnTo>
                  <a:lnTo>
                    <a:pt x="737616" y="356615"/>
                  </a:lnTo>
                  <a:lnTo>
                    <a:pt x="719328" y="391667"/>
                  </a:lnTo>
                  <a:lnTo>
                    <a:pt x="699516" y="426719"/>
                  </a:lnTo>
                  <a:lnTo>
                    <a:pt x="678180" y="458723"/>
                  </a:lnTo>
                  <a:lnTo>
                    <a:pt x="655320" y="490727"/>
                  </a:lnTo>
                  <a:lnTo>
                    <a:pt x="606552" y="551687"/>
                  </a:lnTo>
                  <a:lnTo>
                    <a:pt x="579120" y="579119"/>
                  </a:lnTo>
                  <a:lnTo>
                    <a:pt x="550164" y="606551"/>
                  </a:lnTo>
                  <a:lnTo>
                    <a:pt x="521208" y="632459"/>
                  </a:lnTo>
                  <a:lnTo>
                    <a:pt x="490728" y="655319"/>
                  </a:lnTo>
                  <a:lnTo>
                    <a:pt x="458724" y="678179"/>
                  </a:lnTo>
                  <a:lnTo>
                    <a:pt x="425196" y="699515"/>
                  </a:lnTo>
                  <a:lnTo>
                    <a:pt x="391668" y="719327"/>
                  </a:lnTo>
                  <a:lnTo>
                    <a:pt x="356616" y="737615"/>
                  </a:lnTo>
                  <a:lnTo>
                    <a:pt x="283464" y="768095"/>
                  </a:lnTo>
                  <a:lnTo>
                    <a:pt x="207264" y="792479"/>
                  </a:lnTo>
                  <a:lnTo>
                    <a:pt x="167640" y="801623"/>
                  </a:lnTo>
                  <a:lnTo>
                    <a:pt x="128016" y="807719"/>
                  </a:lnTo>
                  <a:lnTo>
                    <a:pt x="86868" y="813815"/>
                  </a:lnTo>
                  <a:lnTo>
                    <a:pt x="47244" y="816750"/>
                  </a:lnTo>
                  <a:lnTo>
                    <a:pt x="3048" y="816863"/>
                  </a:lnTo>
                  <a:lnTo>
                    <a:pt x="10668" y="824483"/>
                  </a:lnTo>
                  <a:lnTo>
                    <a:pt x="10668" y="830361"/>
                  </a:lnTo>
                  <a:lnTo>
                    <a:pt x="47244" y="829055"/>
                  </a:lnTo>
                  <a:lnTo>
                    <a:pt x="88392" y="826007"/>
                  </a:lnTo>
                  <a:lnTo>
                    <a:pt x="170688" y="813815"/>
                  </a:lnTo>
                  <a:lnTo>
                    <a:pt x="210312" y="804671"/>
                  </a:lnTo>
                  <a:lnTo>
                    <a:pt x="249936" y="792479"/>
                  </a:lnTo>
                  <a:lnTo>
                    <a:pt x="288036" y="780287"/>
                  </a:lnTo>
                  <a:lnTo>
                    <a:pt x="326136" y="765047"/>
                  </a:lnTo>
                  <a:lnTo>
                    <a:pt x="362712" y="748283"/>
                  </a:lnTo>
                  <a:lnTo>
                    <a:pt x="397764" y="729995"/>
                  </a:lnTo>
                  <a:lnTo>
                    <a:pt x="432816" y="710183"/>
                  </a:lnTo>
                  <a:lnTo>
                    <a:pt x="466344" y="688847"/>
                  </a:lnTo>
                  <a:lnTo>
                    <a:pt x="498348" y="665987"/>
                  </a:lnTo>
                  <a:lnTo>
                    <a:pt x="530352" y="641603"/>
                  </a:lnTo>
                  <a:lnTo>
                    <a:pt x="559308" y="615695"/>
                  </a:lnTo>
                  <a:lnTo>
                    <a:pt x="588264" y="588263"/>
                  </a:lnTo>
                  <a:lnTo>
                    <a:pt x="615696" y="559307"/>
                  </a:lnTo>
                  <a:lnTo>
                    <a:pt x="641604" y="528827"/>
                  </a:lnTo>
                  <a:lnTo>
                    <a:pt x="665988" y="498347"/>
                  </a:lnTo>
                  <a:lnTo>
                    <a:pt x="688848" y="466343"/>
                  </a:lnTo>
                  <a:lnTo>
                    <a:pt x="710184" y="432815"/>
                  </a:lnTo>
                  <a:lnTo>
                    <a:pt x="729996" y="397763"/>
                  </a:lnTo>
                  <a:lnTo>
                    <a:pt x="748284" y="362711"/>
                  </a:lnTo>
                  <a:lnTo>
                    <a:pt x="765045" y="326135"/>
                  </a:lnTo>
                  <a:lnTo>
                    <a:pt x="780285" y="288035"/>
                  </a:lnTo>
                  <a:lnTo>
                    <a:pt x="792477" y="249935"/>
                  </a:lnTo>
                  <a:lnTo>
                    <a:pt x="804669" y="210311"/>
                  </a:lnTo>
                  <a:lnTo>
                    <a:pt x="813813" y="170687"/>
                  </a:lnTo>
                  <a:lnTo>
                    <a:pt x="822957" y="108965"/>
                  </a:lnTo>
                  <a:close/>
                </a:path>
                <a:path w="830580" h="830580">
                  <a:moveTo>
                    <a:pt x="10668" y="830361"/>
                  </a:moveTo>
                  <a:lnTo>
                    <a:pt x="10668" y="824483"/>
                  </a:lnTo>
                  <a:lnTo>
                    <a:pt x="3048" y="816863"/>
                  </a:lnTo>
                  <a:lnTo>
                    <a:pt x="3048" y="830579"/>
                  </a:lnTo>
                  <a:lnTo>
                    <a:pt x="4572" y="830579"/>
                  </a:lnTo>
                  <a:lnTo>
                    <a:pt x="10668" y="830361"/>
                  </a:lnTo>
                  <a:close/>
                </a:path>
                <a:path w="830580" h="830580">
                  <a:moveTo>
                    <a:pt x="10668" y="10667"/>
                  </a:moveTo>
                  <a:lnTo>
                    <a:pt x="10668" y="4571"/>
                  </a:lnTo>
                  <a:lnTo>
                    <a:pt x="4572" y="10667"/>
                  </a:lnTo>
                  <a:lnTo>
                    <a:pt x="10668" y="10667"/>
                  </a:lnTo>
                  <a:close/>
                </a:path>
                <a:path w="830580" h="830580">
                  <a:moveTo>
                    <a:pt x="10668" y="816863"/>
                  </a:moveTo>
                  <a:lnTo>
                    <a:pt x="10668" y="10667"/>
                  </a:lnTo>
                  <a:lnTo>
                    <a:pt x="4572" y="10667"/>
                  </a:lnTo>
                  <a:lnTo>
                    <a:pt x="4572" y="816863"/>
                  </a:lnTo>
                  <a:lnTo>
                    <a:pt x="10668" y="816863"/>
                  </a:lnTo>
                  <a:close/>
                </a:path>
                <a:path w="830580" h="830580">
                  <a:moveTo>
                    <a:pt x="822957" y="10667"/>
                  </a:moveTo>
                  <a:lnTo>
                    <a:pt x="816861" y="4571"/>
                  </a:lnTo>
                  <a:lnTo>
                    <a:pt x="816861" y="10667"/>
                  </a:lnTo>
                  <a:lnTo>
                    <a:pt x="822957" y="10667"/>
                  </a:lnTo>
                  <a:close/>
                </a:path>
              </a:pathLst>
            </a:custGeom>
            <a:solidFill>
              <a:srgbClr val="D2C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513" y="356628"/>
              <a:ext cx="1729739" cy="1729739"/>
            </a:xfrm>
            <a:custGeom>
              <a:avLst/>
              <a:gdLst/>
              <a:ahLst/>
              <a:cxnLst/>
              <a:rect l="l" t="t" r="r" b="b"/>
              <a:pathLst>
                <a:path w="1729739" h="1729739">
                  <a:moveTo>
                    <a:pt x="1729740" y="865632"/>
                  </a:moveTo>
                  <a:lnTo>
                    <a:pt x="1728216" y="819912"/>
                  </a:lnTo>
                  <a:lnTo>
                    <a:pt x="1725168" y="777240"/>
                  </a:lnTo>
                  <a:lnTo>
                    <a:pt x="1720596" y="733044"/>
                  </a:lnTo>
                  <a:lnTo>
                    <a:pt x="1712976" y="690372"/>
                  </a:lnTo>
                  <a:lnTo>
                    <a:pt x="1702308" y="649224"/>
                  </a:lnTo>
                  <a:lnTo>
                    <a:pt x="1702308" y="822960"/>
                  </a:lnTo>
                  <a:lnTo>
                    <a:pt x="1702308" y="908304"/>
                  </a:lnTo>
                  <a:lnTo>
                    <a:pt x="1693164" y="993648"/>
                  </a:lnTo>
                  <a:lnTo>
                    <a:pt x="1685544" y="1034796"/>
                  </a:lnTo>
                  <a:lnTo>
                    <a:pt x="1676400" y="1074420"/>
                  </a:lnTo>
                  <a:lnTo>
                    <a:pt x="1652016" y="1153668"/>
                  </a:lnTo>
                  <a:lnTo>
                    <a:pt x="1636776" y="1191768"/>
                  </a:lnTo>
                  <a:lnTo>
                    <a:pt x="1620012" y="1228344"/>
                  </a:lnTo>
                  <a:lnTo>
                    <a:pt x="1601724" y="1264920"/>
                  </a:lnTo>
                  <a:lnTo>
                    <a:pt x="1581912" y="1299972"/>
                  </a:lnTo>
                  <a:lnTo>
                    <a:pt x="1536192" y="1367028"/>
                  </a:lnTo>
                  <a:lnTo>
                    <a:pt x="1511808" y="1397508"/>
                  </a:lnTo>
                  <a:lnTo>
                    <a:pt x="1456944" y="1458468"/>
                  </a:lnTo>
                  <a:lnTo>
                    <a:pt x="1427988" y="1485900"/>
                  </a:lnTo>
                  <a:lnTo>
                    <a:pt x="1397508" y="1511808"/>
                  </a:lnTo>
                  <a:lnTo>
                    <a:pt x="1333500" y="1560576"/>
                  </a:lnTo>
                  <a:lnTo>
                    <a:pt x="1298448" y="1581912"/>
                  </a:lnTo>
                  <a:lnTo>
                    <a:pt x="1263396" y="1601724"/>
                  </a:lnTo>
                  <a:lnTo>
                    <a:pt x="1228344" y="1620012"/>
                  </a:lnTo>
                  <a:lnTo>
                    <a:pt x="1190244" y="1636776"/>
                  </a:lnTo>
                  <a:lnTo>
                    <a:pt x="1152144" y="1652016"/>
                  </a:lnTo>
                  <a:lnTo>
                    <a:pt x="1114044" y="1665732"/>
                  </a:lnTo>
                  <a:lnTo>
                    <a:pt x="1074420" y="1676400"/>
                  </a:lnTo>
                  <a:lnTo>
                    <a:pt x="1033272" y="1685544"/>
                  </a:lnTo>
                  <a:lnTo>
                    <a:pt x="992124" y="1693164"/>
                  </a:lnTo>
                  <a:lnTo>
                    <a:pt x="950976" y="1699260"/>
                  </a:lnTo>
                  <a:lnTo>
                    <a:pt x="909828" y="1702193"/>
                  </a:lnTo>
                  <a:lnTo>
                    <a:pt x="821436" y="1702308"/>
                  </a:lnTo>
                  <a:lnTo>
                    <a:pt x="778764" y="1697736"/>
                  </a:lnTo>
                  <a:lnTo>
                    <a:pt x="737616" y="1693164"/>
                  </a:lnTo>
                  <a:lnTo>
                    <a:pt x="696468" y="1685544"/>
                  </a:lnTo>
                  <a:lnTo>
                    <a:pt x="655320" y="1676400"/>
                  </a:lnTo>
                  <a:lnTo>
                    <a:pt x="615696" y="1665732"/>
                  </a:lnTo>
                  <a:lnTo>
                    <a:pt x="577596" y="1652016"/>
                  </a:lnTo>
                  <a:lnTo>
                    <a:pt x="539496" y="1636776"/>
                  </a:lnTo>
                  <a:lnTo>
                    <a:pt x="501396" y="1620012"/>
                  </a:lnTo>
                  <a:lnTo>
                    <a:pt x="466344" y="1601724"/>
                  </a:lnTo>
                  <a:lnTo>
                    <a:pt x="431292" y="1581912"/>
                  </a:lnTo>
                  <a:lnTo>
                    <a:pt x="396240" y="1559052"/>
                  </a:lnTo>
                  <a:lnTo>
                    <a:pt x="364236" y="1536192"/>
                  </a:lnTo>
                  <a:lnTo>
                    <a:pt x="332232" y="1511808"/>
                  </a:lnTo>
                  <a:lnTo>
                    <a:pt x="301752" y="1484376"/>
                  </a:lnTo>
                  <a:lnTo>
                    <a:pt x="272796" y="1456944"/>
                  </a:lnTo>
                  <a:lnTo>
                    <a:pt x="245364" y="1427988"/>
                  </a:lnTo>
                  <a:lnTo>
                    <a:pt x="219456" y="1397508"/>
                  </a:lnTo>
                  <a:lnTo>
                    <a:pt x="193548" y="1365504"/>
                  </a:lnTo>
                  <a:lnTo>
                    <a:pt x="170688" y="1333500"/>
                  </a:lnTo>
                  <a:lnTo>
                    <a:pt x="149352" y="1299972"/>
                  </a:lnTo>
                  <a:lnTo>
                    <a:pt x="128016" y="1264920"/>
                  </a:lnTo>
                  <a:lnTo>
                    <a:pt x="109728" y="1228344"/>
                  </a:lnTo>
                  <a:lnTo>
                    <a:pt x="92964" y="1190244"/>
                  </a:lnTo>
                  <a:lnTo>
                    <a:pt x="77724" y="1152144"/>
                  </a:lnTo>
                  <a:lnTo>
                    <a:pt x="65532" y="1114044"/>
                  </a:lnTo>
                  <a:lnTo>
                    <a:pt x="53340" y="1074420"/>
                  </a:lnTo>
                  <a:lnTo>
                    <a:pt x="44196" y="1033272"/>
                  </a:lnTo>
                  <a:lnTo>
                    <a:pt x="32004" y="950976"/>
                  </a:lnTo>
                  <a:lnTo>
                    <a:pt x="28956" y="908304"/>
                  </a:lnTo>
                  <a:lnTo>
                    <a:pt x="27432" y="865632"/>
                  </a:lnTo>
                  <a:lnTo>
                    <a:pt x="28956" y="821436"/>
                  </a:lnTo>
                  <a:lnTo>
                    <a:pt x="32004" y="778764"/>
                  </a:lnTo>
                  <a:lnTo>
                    <a:pt x="44196" y="696468"/>
                  </a:lnTo>
                  <a:lnTo>
                    <a:pt x="65532" y="615696"/>
                  </a:lnTo>
                  <a:lnTo>
                    <a:pt x="92964" y="539496"/>
                  </a:lnTo>
                  <a:lnTo>
                    <a:pt x="111252" y="501396"/>
                  </a:lnTo>
                  <a:lnTo>
                    <a:pt x="129540" y="466344"/>
                  </a:lnTo>
                  <a:lnTo>
                    <a:pt x="149352" y="431292"/>
                  </a:lnTo>
                  <a:lnTo>
                    <a:pt x="170688" y="396240"/>
                  </a:lnTo>
                  <a:lnTo>
                    <a:pt x="219456" y="332232"/>
                  </a:lnTo>
                  <a:lnTo>
                    <a:pt x="245364" y="301752"/>
                  </a:lnTo>
                  <a:lnTo>
                    <a:pt x="272796" y="272796"/>
                  </a:lnTo>
                  <a:lnTo>
                    <a:pt x="301752" y="245364"/>
                  </a:lnTo>
                  <a:lnTo>
                    <a:pt x="332232" y="219456"/>
                  </a:lnTo>
                  <a:lnTo>
                    <a:pt x="364236" y="193548"/>
                  </a:lnTo>
                  <a:lnTo>
                    <a:pt x="397764" y="170688"/>
                  </a:lnTo>
                  <a:lnTo>
                    <a:pt x="431292" y="149352"/>
                  </a:lnTo>
                  <a:lnTo>
                    <a:pt x="466344" y="129540"/>
                  </a:lnTo>
                  <a:lnTo>
                    <a:pt x="502920" y="109728"/>
                  </a:lnTo>
                  <a:lnTo>
                    <a:pt x="539496" y="92964"/>
                  </a:lnTo>
                  <a:lnTo>
                    <a:pt x="577596" y="79248"/>
                  </a:lnTo>
                  <a:lnTo>
                    <a:pt x="617220" y="65532"/>
                  </a:lnTo>
                  <a:lnTo>
                    <a:pt x="696468" y="44196"/>
                  </a:lnTo>
                  <a:lnTo>
                    <a:pt x="737616" y="38100"/>
                  </a:lnTo>
                  <a:lnTo>
                    <a:pt x="780288" y="32004"/>
                  </a:lnTo>
                  <a:lnTo>
                    <a:pt x="822960" y="28956"/>
                  </a:lnTo>
                  <a:lnTo>
                    <a:pt x="865632" y="27432"/>
                  </a:lnTo>
                  <a:lnTo>
                    <a:pt x="908304" y="28956"/>
                  </a:lnTo>
                  <a:lnTo>
                    <a:pt x="950976" y="32004"/>
                  </a:lnTo>
                  <a:lnTo>
                    <a:pt x="993648" y="38100"/>
                  </a:lnTo>
                  <a:lnTo>
                    <a:pt x="1034796" y="45720"/>
                  </a:lnTo>
                  <a:lnTo>
                    <a:pt x="1074420" y="54864"/>
                  </a:lnTo>
                  <a:lnTo>
                    <a:pt x="1114044" y="65532"/>
                  </a:lnTo>
                  <a:lnTo>
                    <a:pt x="1153668" y="79248"/>
                  </a:lnTo>
                  <a:lnTo>
                    <a:pt x="1191768" y="94488"/>
                  </a:lnTo>
                  <a:lnTo>
                    <a:pt x="1228344" y="111252"/>
                  </a:lnTo>
                  <a:lnTo>
                    <a:pt x="1264920" y="129540"/>
                  </a:lnTo>
                  <a:lnTo>
                    <a:pt x="1299972" y="149352"/>
                  </a:lnTo>
                  <a:lnTo>
                    <a:pt x="1333500" y="170688"/>
                  </a:lnTo>
                  <a:lnTo>
                    <a:pt x="1367028" y="195072"/>
                  </a:lnTo>
                  <a:lnTo>
                    <a:pt x="1397508" y="219456"/>
                  </a:lnTo>
                  <a:lnTo>
                    <a:pt x="1427988" y="245364"/>
                  </a:lnTo>
                  <a:lnTo>
                    <a:pt x="1456944" y="272796"/>
                  </a:lnTo>
                  <a:lnTo>
                    <a:pt x="1485900" y="303276"/>
                  </a:lnTo>
                  <a:lnTo>
                    <a:pt x="1511808" y="332232"/>
                  </a:lnTo>
                  <a:lnTo>
                    <a:pt x="1536192" y="364236"/>
                  </a:lnTo>
                  <a:lnTo>
                    <a:pt x="1560576" y="397764"/>
                  </a:lnTo>
                  <a:lnTo>
                    <a:pt x="1581912" y="431292"/>
                  </a:lnTo>
                  <a:lnTo>
                    <a:pt x="1601724" y="466344"/>
                  </a:lnTo>
                  <a:lnTo>
                    <a:pt x="1620012" y="502920"/>
                  </a:lnTo>
                  <a:lnTo>
                    <a:pt x="1636776" y="539496"/>
                  </a:lnTo>
                  <a:lnTo>
                    <a:pt x="1652016" y="577596"/>
                  </a:lnTo>
                  <a:lnTo>
                    <a:pt x="1665732" y="617220"/>
                  </a:lnTo>
                  <a:lnTo>
                    <a:pt x="1676400" y="656844"/>
                  </a:lnTo>
                  <a:lnTo>
                    <a:pt x="1685544" y="696468"/>
                  </a:lnTo>
                  <a:lnTo>
                    <a:pt x="1693164" y="737616"/>
                  </a:lnTo>
                  <a:lnTo>
                    <a:pt x="1702308" y="822960"/>
                  </a:lnTo>
                  <a:lnTo>
                    <a:pt x="1702308" y="649224"/>
                  </a:lnTo>
                  <a:lnTo>
                    <a:pt x="1691640" y="608076"/>
                  </a:lnTo>
                  <a:lnTo>
                    <a:pt x="1677924" y="566928"/>
                  </a:lnTo>
                  <a:lnTo>
                    <a:pt x="1662684" y="528828"/>
                  </a:lnTo>
                  <a:lnTo>
                    <a:pt x="1626108" y="452628"/>
                  </a:lnTo>
                  <a:lnTo>
                    <a:pt x="1604772" y="416052"/>
                  </a:lnTo>
                  <a:lnTo>
                    <a:pt x="1581912" y="381000"/>
                  </a:lnTo>
                  <a:lnTo>
                    <a:pt x="1557528" y="347472"/>
                  </a:lnTo>
                  <a:lnTo>
                    <a:pt x="1505712" y="283464"/>
                  </a:lnTo>
                  <a:lnTo>
                    <a:pt x="1476756" y="252984"/>
                  </a:lnTo>
                  <a:lnTo>
                    <a:pt x="1415796" y="198120"/>
                  </a:lnTo>
                  <a:lnTo>
                    <a:pt x="1382268" y="172212"/>
                  </a:lnTo>
                  <a:lnTo>
                    <a:pt x="1348740" y="147828"/>
                  </a:lnTo>
                  <a:lnTo>
                    <a:pt x="1313688" y="124968"/>
                  </a:lnTo>
                  <a:lnTo>
                    <a:pt x="1240536" y="85344"/>
                  </a:lnTo>
                  <a:lnTo>
                    <a:pt x="1200912" y="68580"/>
                  </a:lnTo>
                  <a:lnTo>
                    <a:pt x="1162812" y="53340"/>
                  </a:lnTo>
                  <a:lnTo>
                    <a:pt x="1121664" y="39624"/>
                  </a:lnTo>
                  <a:lnTo>
                    <a:pt x="1080516" y="27432"/>
                  </a:lnTo>
                  <a:lnTo>
                    <a:pt x="1039368" y="18288"/>
                  </a:lnTo>
                  <a:lnTo>
                    <a:pt x="996696" y="10668"/>
                  </a:lnTo>
                  <a:lnTo>
                    <a:pt x="954024" y="4572"/>
                  </a:lnTo>
                  <a:lnTo>
                    <a:pt x="909828" y="1524"/>
                  </a:lnTo>
                  <a:lnTo>
                    <a:pt x="864108" y="0"/>
                  </a:lnTo>
                  <a:lnTo>
                    <a:pt x="819912" y="1524"/>
                  </a:lnTo>
                  <a:lnTo>
                    <a:pt x="775716" y="4572"/>
                  </a:lnTo>
                  <a:lnTo>
                    <a:pt x="733044" y="10668"/>
                  </a:lnTo>
                  <a:lnTo>
                    <a:pt x="690372" y="18288"/>
                  </a:lnTo>
                  <a:lnTo>
                    <a:pt x="649224" y="27432"/>
                  </a:lnTo>
                  <a:lnTo>
                    <a:pt x="608076" y="39624"/>
                  </a:lnTo>
                  <a:lnTo>
                    <a:pt x="566928" y="53340"/>
                  </a:lnTo>
                  <a:lnTo>
                    <a:pt x="528828" y="68580"/>
                  </a:lnTo>
                  <a:lnTo>
                    <a:pt x="489204" y="85344"/>
                  </a:lnTo>
                  <a:lnTo>
                    <a:pt x="452628" y="105156"/>
                  </a:lnTo>
                  <a:lnTo>
                    <a:pt x="416052" y="126492"/>
                  </a:lnTo>
                  <a:lnTo>
                    <a:pt x="381000" y="147828"/>
                  </a:lnTo>
                  <a:lnTo>
                    <a:pt x="347472" y="172212"/>
                  </a:lnTo>
                  <a:lnTo>
                    <a:pt x="315468" y="198120"/>
                  </a:lnTo>
                  <a:lnTo>
                    <a:pt x="283464" y="225552"/>
                  </a:lnTo>
                  <a:lnTo>
                    <a:pt x="252984" y="254508"/>
                  </a:lnTo>
                  <a:lnTo>
                    <a:pt x="225552" y="283464"/>
                  </a:lnTo>
                  <a:lnTo>
                    <a:pt x="198120" y="315468"/>
                  </a:lnTo>
                  <a:lnTo>
                    <a:pt x="172212" y="347472"/>
                  </a:lnTo>
                  <a:lnTo>
                    <a:pt x="147828" y="382524"/>
                  </a:lnTo>
                  <a:lnTo>
                    <a:pt x="124968" y="417576"/>
                  </a:lnTo>
                  <a:lnTo>
                    <a:pt x="85344" y="490728"/>
                  </a:lnTo>
                  <a:lnTo>
                    <a:pt x="68580" y="528828"/>
                  </a:lnTo>
                  <a:lnTo>
                    <a:pt x="53340" y="568452"/>
                  </a:lnTo>
                  <a:lnTo>
                    <a:pt x="39624" y="608076"/>
                  </a:lnTo>
                  <a:lnTo>
                    <a:pt x="27432" y="649224"/>
                  </a:lnTo>
                  <a:lnTo>
                    <a:pt x="18288" y="691896"/>
                  </a:lnTo>
                  <a:lnTo>
                    <a:pt x="10668" y="734568"/>
                  </a:lnTo>
                  <a:lnTo>
                    <a:pt x="4572" y="777240"/>
                  </a:lnTo>
                  <a:lnTo>
                    <a:pt x="1524" y="821436"/>
                  </a:lnTo>
                  <a:lnTo>
                    <a:pt x="0" y="865632"/>
                  </a:lnTo>
                  <a:lnTo>
                    <a:pt x="1524" y="909828"/>
                  </a:lnTo>
                  <a:lnTo>
                    <a:pt x="4572" y="954024"/>
                  </a:lnTo>
                  <a:lnTo>
                    <a:pt x="10668" y="996696"/>
                  </a:lnTo>
                  <a:lnTo>
                    <a:pt x="18288" y="1039368"/>
                  </a:lnTo>
                  <a:lnTo>
                    <a:pt x="27432" y="1082040"/>
                  </a:lnTo>
                  <a:lnTo>
                    <a:pt x="39624" y="1123188"/>
                  </a:lnTo>
                  <a:lnTo>
                    <a:pt x="53340" y="1162812"/>
                  </a:lnTo>
                  <a:lnTo>
                    <a:pt x="68580" y="1202436"/>
                  </a:lnTo>
                  <a:lnTo>
                    <a:pt x="85344" y="1240536"/>
                  </a:lnTo>
                  <a:lnTo>
                    <a:pt x="105156" y="1277112"/>
                  </a:lnTo>
                  <a:lnTo>
                    <a:pt x="126492" y="1313688"/>
                  </a:lnTo>
                  <a:lnTo>
                    <a:pt x="147828" y="1348740"/>
                  </a:lnTo>
                  <a:lnTo>
                    <a:pt x="172212" y="1382268"/>
                  </a:lnTo>
                  <a:lnTo>
                    <a:pt x="198120" y="1415796"/>
                  </a:lnTo>
                  <a:lnTo>
                    <a:pt x="225552" y="1446276"/>
                  </a:lnTo>
                  <a:lnTo>
                    <a:pt x="254508" y="1476756"/>
                  </a:lnTo>
                  <a:lnTo>
                    <a:pt x="283464" y="1505712"/>
                  </a:lnTo>
                  <a:lnTo>
                    <a:pt x="315468" y="1533144"/>
                  </a:lnTo>
                  <a:lnTo>
                    <a:pt x="347472" y="1559052"/>
                  </a:lnTo>
                  <a:lnTo>
                    <a:pt x="417576" y="1604772"/>
                  </a:lnTo>
                  <a:lnTo>
                    <a:pt x="452628" y="1626108"/>
                  </a:lnTo>
                  <a:lnTo>
                    <a:pt x="528828" y="1662684"/>
                  </a:lnTo>
                  <a:lnTo>
                    <a:pt x="568452" y="1677924"/>
                  </a:lnTo>
                  <a:lnTo>
                    <a:pt x="608076" y="1691640"/>
                  </a:lnTo>
                  <a:lnTo>
                    <a:pt x="649224" y="1702308"/>
                  </a:lnTo>
                  <a:lnTo>
                    <a:pt x="691896" y="1712976"/>
                  </a:lnTo>
                  <a:lnTo>
                    <a:pt x="734568" y="1720596"/>
                  </a:lnTo>
                  <a:lnTo>
                    <a:pt x="777240" y="1725168"/>
                  </a:lnTo>
                  <a:lnTo>
                    <a:pt x="821436" y="1728216"/>
                  </a:lnTo>
                  <a:lnTo>
                    <a:pt x="865632" y="1729740"/>
                  </a:lnTo>
                  <a:lnTo>
                    <a:pt x="909828" y="1728216"/>
                  </a:lnTo>
                  <a:lnTo>
                    <a:pt x="954024" y="1725168"/>
                  </a:lnTo>
                  <a:lnTo>
                    <a:pt x="996696" y="1720596"/>
                  </a:lnTo>
                  <a:lnTo>
                    <a:pt x="1039368" y="1712976"/>
                  </a:lnTo>
                  <a:lnTo>
                    <a:pt x="1082040" y="1702308"/>
                  </a:lnTo>
                  <a:lnTo>
                    <a:pt x="1123188" y="1691640"/>
                  </a:lnTo>
                  <a:lnTo>
                    <a:pt x="1162812" y="1677924"/>
                  </a:lnTo>
                  <a:lnTo>
                    <a:pt x="1202436" y="1662684"/>
                  </a:lnTo>
                  <a:lnTo>
                    <a:pt x="1240536" y="1644396"/>
                  </a:lnTo>
                  <a:lnTo>
                    <a:pt x="1277112" y="1626108"/>
                  </a:lnTo>
                  <a:lnTo>
                    <a:pt x="1313688" y="1604772"/>
                  </a:lnTo>
                  <a:lnTo>
                    <a:pt x="1348740" y="1581912"/>
                  </a:lnTo>
                  <a:lnTo>
                    <a:pt x="1382268" y="1557528"/>
                  </a:lnTo>
                  <a:lnTo>
                    <a:pt x="1415796" y="1531620"/>
                  </a:lnTo>
                  <a:lnTo>
                    <a:pt x="1446276" y="1505712"/>
                  </a:lnTo>
                  <a:lnTo>
                    <a:pt x="1476756" y="1476756"/>
                  </a:lnTo>
                  <a:lnTo>
                    <a:pt x="1505712" y="1446276"/>
                  </a:lnTo>
                  <a:lnTo>
                    <a:pt x="1533144" y="1415796"/>
                  </a:lnTo>
                  <a:lnTo>
                    <a:pt x="1559052" y="1382268"/>
                  </a:lnTo>
                  <a:lnTo>
                    <a:pt x="1581912" y="1348740"/>
                  </a:lnTo>
                  <a:lnTo>
                    <a:pt x="1604772" y="1313688"/>
                  </a:lnTo>
                  <a:lnTo>
                    <a:pt x="1626108" y="1277112"/>
                  </a:lnTo>
                  <a:lnTo>
                    <a:pt x="1644396" y="1240536"/>
                  </a:lnTo>
                  <a:lnTo>
                    <a:pt x="1662684" y="1200912"/>
                  </a:lnTo>
                  <a:lnTo>
                    <a:pt x="1677924" y="1162812"/>
                  </a:lnTo>
                  <a:lnTo>
                    <a:pt x="1691640" y="1121664"/>
                  </a:lnTo>
                  <a:lnTo>
                    <a:pt x="1702308" y="1080516"/>
                  </a:lnTo>
                  <a:lnTo>
                    <a:pt x="1712976" y="1039368"/>
                  </a:lnTo>
                  <a:lnTo>
                    <a:pt x="1720596" y="996696"/>
                  </a:lnTo>
                  <a:lnTo>
                    <a:pt x="1725168" y="954024"/>
                  </a:lnTo>
                  <a:lnTo>
                    <a:pt x="1728216" y="909828"/>
                  </a:lnTo>
                  <a:lnTo>
                    <a:pt x="1729740" y="865632"/>
                  </a:lnTo>
                  <a:close/>
                </a:path>
              </a:pathLst>
            </a:custGeom>
            <a:solidFill>
              <a:srgbClr val="FFF6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504" y="1400690"/>
              <a:ext cx="1116243" cy="11113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429" y="1394460"/>
              <a:ext cx="1129030" cy="1123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29" y="1394460"/>
              <a:ext cx="1129030" cy="1123315"/>
            </a:xfrm>
            <a:custGeom>
              <a:avLst/>
              <a:gdLst/>
              <a:ahLst/>
              <a:cxnLst/>
              <a:rect l="l" t="t" r="r" b="b"/>
              <a:pathLst>
                <a:path w="1129030" h="1123314">
                  <a:moveTo>
                    <a:pt x="1129030" y="612648"/>
                  </a:moveTo>
                  <a:lnTo>
                    <a:pt x="1129030" y="557784"/>
                  </a:lnTo>
                  <a:lnTo>
                    <a:pt x="1126490" y="531876"/>
                  </a:lnTo>
                  <a:lnTo>
                    <a:pt x="1125220" y="504444"/>
                  </a:lnTo>
                  <a:lnTo>
                    <a:pt x="1116330" y="451104"/>
                  </a:lnTo>
                  <a:lnTo>
                    <a:pt x="1101090" y="399288"/>
                  </a:lnTo>
                  <a:lnTo>
                    <a:pt x="1083310" y="347472"/>
                  </a:lnTo>
                  <a:lnTo>
                    <a:pt x="1045210" y="274320"/>
                  </a:lnTo>
                  <a:lnTo>
                    <a:pt x="994410" y="205740"/>
                  </a:lnTo>
                  <a:lnTo>
                    <a:pt x="956310" y="164592"/>
                  </a:lnTo>
                  <a:lnTo>
                    <a:pt x="889000" y="108204"/>
                  </a:lnTo>
                  <a:lnTo>
                    <a:pt x="840740" y="76200"/>
                  </a:lnTo>
                  <a:lnTo>
                    <a:pt x="789940" y="50292"/>
                  </a:lnTo>
                  <a:lnTo>
                    <a:pt x="711200" y="21336"/>
                  </a:lnTo>
                  <a:lnTo>
                    <a:pt x="657860" y="9144"/>
                  </a:lnTo>
                  <a:lnTo>
                    <a:pt x="604520" y="1524"/>
                  </a:lnTo>
                  <a:lnTo>
                    <a:pt x="576580" y="0"/>
                  </a:lnTo>
                  <a:lnTo>
                    <a:pt x="521970" y="0"/>
                  </a:lnTo>
                  <a:lnTo>
                    <a:pt x="496570" y="3048"/>
                  </a:lnTo>
                  <a:lnTo>
                    <a:pt x="468630" y="6096"/>
                  </a:lnTo>
                  <a:lnTo>
                    <a:pt x="415290" y="16764"/>
                  </a:lnTo>
                  <a:lnTo>
                    <a:pt x="363220" y="32004"/>
                  </a:lnTo>
                  <a:lnTo>
                    <a:pt x="265430" y="77724"/>
                  </a:lnTo>
                  <a:lnTo>
                    <a:pt x="219710" y="108204"/>
                  </a:lnTo>
                  <a:lnTo>
                    <a:pt x="177800" y="144780"/>
                  </a:lnTo>
                  <a:lnTo>
                    <a:pt x="138430" y="184404"/>
                  </a:lnTo>
                  <a:lnTo>
                    <a:pt x="101600" y="230124"/>
                  </a:lnTo>
                  <a:lnTo>
                    <a:pt x="71120" y="277368"/>
                  </a:lnTo>
                  <a:lnTo>
                    <a:pt x="46990" y="327660"/>
                  </a:lnTo>
                  <a:lnTo>
                    <a:pt x="35560" y="352044"/>
                  </a:lnTo>
                  <a:lnTo>
                    <a:pt x="26670" y="377952"/>
                  </a:lnTo>
                  <a:lnTo>
                    <a:pt x="19050" y="403860"/>
                  </a:lnTo>
                  <a:lnTo>
                    <a:pt x="12700" y="431292"/>
                  </a:lnTo>
                  <a:lnTo>
                    <a:pt x="6350" y="457200"/>
                  </a:lnTo>
                  <a:lnTo>
                    <a:pt x="1270" y="510540"/>
                  </a:lnTo>
                  <a:lnTo>
                    <a:pt x="0" y="537972"/>
                  </a:lnTo>
                  <a:lnTo>
                    <a:pt x="0" y="565404"/>
                  </a:lnTo>
                  <a:lnTo>
                    <a:pt x="1270" y="592836"/>
                  </a:lnTo>
                  <a:lnTo>
                    <a:pt x="3810" y="618744"/>
                  </a:lnTo>
                  <a:lnTo>
                    <a:pt x="8890" y="646176"/>
                  </a:lnTo>
                  <a:lnTo>
                    <a:pt x="12700" y="672084"/>
                  </a:lnTo>
                  <a:lnTo>
                    <a:pt x="12700" y="512064"/>
                  </a:lnTo>
                  <a:lnTo>
                    <a:pt x="20320" y="458724"/>
                  </a:lnTo>
                  <a:lnTo>
                    <a:pt x="31750" y="406908"/>
                  </a:lnTo>
                  <a:lnTo>
                    <a:pt x="48260" y="356616"/>
                  </a:lnTo>
                  <a:lnTo>
                    <a:pt x="69850" y="307848"/>
                  </a:lnTo>
                  <a:lnTo>
                    <a:pt x="96520" y="259080"/>
                  </a:lnTo>
                  <a:lnTo>
                    <a:pt x="128270" y="214884"/>
                  </a:lnTo>
                  <a:lnTo>
                    <a:pt x="166370" y="172212"/>
                  </a:lnTo>
                  <a:lnTo>
                    <a:pt x="207010" y="135636"/>
                  </a:lnTo>
                  <a:lnTo>
                    <a:pt x="273050" y="88392"/>
                  </a:lnTo>
                  <a:lnTo>
                    <a:pt x="318770" y="64008"/>
                  </a:lnTo>
                  <a:lnTo>
                    <a:pt x="368300" y="44196"/>
                  </a:lnTo>
                  <a:lnTo>
                    <a:pt x="445770" y="22860"/>
                  </a:lnTo>
                  <a:lnTo>
                    <a:pt x="523240" y="12192"/>
                  </a:lnTo>
                  <a:lnTo>
                    <a:pt x="576580" y="12192"/>
                  </a:lnTo>
                  <a:lnTo>
                    <a:pt x="629920" y="16764"/>
                  </a:lnTo>
                  <a:lnTo>
                    <a:pt x="707390" y="33528"/>
                  </a:lnTo>
                  <a:lnTo>
                    <a:pt x="759460" y="51816"/>
                  </a:lnTo>
                  <a:lnTo>
                    <a:pt x="810260" y="74676"/>
                  </a:lnTo>
                  <a:lnTo>
                    <a:pt x="858520" y="102108"/>
                  </a:lnTo>
                  <a:lnTo>
                    <a:pt x="904240" y="135636"/>
                  </a:lnTo>
                  <a:lnTo>
                    <a:pt x="947420" y="173736"/>
                  </a:lnTo>
                  <a:lnTo>
                    <a:pt x="985520" y="214884"/>
                  </a:lnTo>
                  <a:lnTo>
                    <a:pt x="1018540" y="257556"/>
                  </a:lnTo>
                  <a:lnTo>
                    <a:pt x="1046480" y="304800"/>
                  </a:lnTo>
                  <a:lnTo>
                    <a:pt x="1060450" y="329184"/>
                  </a:lnTo>
                  <a:lnTo>
                    <a:pt x="1080770" y="377952"/>
                  </a:lnTo>
                  <a:lnTo>
                    <a:pt x="1096010" y="428244"/>
                  </a:lnTo>
                  <a:lnTo>
                    <a:pt x="1108710" y="480060"/>
                  </a:lnTo>
                  <a:lnTo>
                    <a:pt x="1115060" y="531876"/>
                  </a:lnTo>
                  <a:lnTo>
                    <a:pt x="1116330" y="559308"/>
                  </a:lnTo>
                  <a:lnTo>
                    <a:pt x="1116330" y="691896"/>
                  </a:lnTo>
                  <a:lnTo>
                    <a:pt x="1121410" y="665988"/>
                  </a:lnTo>
                  <a:lnTo>
                    <a:pt x="1129030" y="612648"/>
                  </a:lnTo>
                  <a:close/>
                </a:path>
                <a:path w="1129030" h="1123314">
                  <a:moveTo>
                    <a:pt x="1116330" y="691896"/>
                  </a:moveTo>
                  <a:lnTo>
                    <a:pt x="1116330" y="585216"/>
                  </a:lnTo>
                  <a:lnTo>
                    <a:pt x="1113790" y="638556"/>
                  </a:lnTo>
                  <a:lnTo>
                    <a:pt x="1098550" y="716280"/>
                  </a:lnTo>
                  <a:lnTo>
                    <a:pt x="1070610" y="790956"/>
                  </a:lnTo>
                  <a:lnTo>
                    <a:pt x="1046480" y="839724"/>
                  </a:lnTo>
                  <a:lnTo>
                    <a:pt x="1016000" y="886968"/>
                  </a:lnTo>
                  <a:lnTo>
                    <a:pt x="980440" y="931164"/>
                  </a:lnTo>
                  <a:lnTo>
                    <a:pt x="942340" y="969264"/>
                  </a:lnTo>
                  <a:lnTo>
                    <a:pt x="900430" y="1004316"/>
                  </a:lnTo>
                  <a:lnTo>
                    <a:pt x="855980" y="1034796"/>
                  </a:lnTo>
                  <a:lnTo>
                    <a:pt x="808990" y="1059180"/>
                  </a:lnTo>
                  <a:lnTo>
                    <a:pt x="735330" y="1088136"/>
                  </a:lnTo>
                  <a:lnTo>
                    <a:pt x="683260" y="1100328"/>
                  </a:lnTo>
                  <a:lnTo>
                    <a:pt x="605790" y="1110996"/>
                  </a:lnTo>
                  <a:lnTo>
                    <a:pt x="552450" y="1110996"/>
                  </a:lnTo>
                  <a:lnTo>
                    <a:pt x="499110" y="1106424"/>
                  </a:lnTo>
                  <a:lnTo>
                    <a:pt x="445770" y="1095756"/>
                  </a:lnTo>
                  <a:lnTo>
                    <a:pt x="393700" y="1080516"/>
                  </a:lnTo>
                  <a:lnTo>
                    <a:pt x="344170" y="1060704"/>
                  </a:lnTo>
                  <a:lnTo>
                    <a:pt x="270510" y="1021080"/>
                  </a:lnTo>
                  <a:lnTo>
                    <a:pt x="224790" y="987552"/>
                  </a:lnTo>
                  <a:lnTo>
                    <a:pt x="162560" y="929640"/>
                  </a:lnTo>
                  <a:lnTo>
                    <a:pt x="125730" y="886968"/>
                  </a:lnTo>
                  <a:lnTo>
                    <a:pt x="95250" y="842772"/>
                  </a:lnTo>
                  <a:lnTo>
                    <a:pt x="69850" y="795528"/>
                  </a:lnTo>
                  <a:lnTo>
                    <a:pt x="48260" y="745236"/>
                  </a:lnTo>
                  <a:lnTo>
                    <a:pt x="31750" y="694944"/>
                  </a:lnTo>
                  <a:lnTo>
                    <a:pt x="16510" y="617220"/>
                  </a:lnTo>
                  <a:lnTo>
                    <a:pt x="12700" y="563880"/>
                  </a:lnTo>
                  <a:lnTo>
                    <a:pt x="12700" y="672084"/>
                  </a:lnTo>
                  <a:lnTo>
                    <a:pt x="26670" y="725424"/>
                  </a:lnTo>
                  <a:lnTo>
                    <a:pt x="46990" y="775716"/>
                  </a:lnTo>
                  <a:lnTo>
                    <a:pt x="71120" y="826008"/>
                  </a:lnTo>
                  <a:lnTo>
                    <a:pt x="100330" y="871728"/>
                  </a:lnTo>
                  <a:lnTo>
                    <a:pt x="133350" y="917448"/>
                  </a:lnTo>
                  <a:lnTo>
                    <a:pt x="172720" y="958596"/>
                  </a:lnTo>
                  <a:lnTo>
                    <a:pt x="217170" y="998220"/>
                  </a:lnTo>
                  <a:lnTo>
                    <a:pt x="264160" y="1031748"/>
                  </a:lnTo>
                  <a:lnTo>
                    <a:pt x="313690" y="1060704"/>
                  </a:lnTo>
                  <a:lnTo>
                    <a:pt x="364490" y="1083564"/>
                  </a:lnTo>
                  <a:lnTo>
                    <a:pt x="416560" y="1101852"/>
                  </a:lnTo>
                  <a:lnTo>
                    <a:pt x="444500" y="1107948"/>
                  </a:lnTo>
                  <a:lnTo>
                    <a:pt x="469900" y="1114044"/>
                  </a:lnTo>
                  <a:lnTo>
                    <a:pt x="497840" y="1118616"/>
                  </a:lnTo>
                  <a:lnTo>
                    <a:pt x="524510" y="1121664"/>
                  </a:lnTo>
                  <a:lnTo>
                    <a:pt x="552450" y="1123188"/>
                  </a:lnTo>
                  <a:lnTo>
                    <a:pt x="605790" y="1123188"/>
                  </a:lnTo>
                  <a:lnTo>
                    <a:pt x="687070" y="1112520"/>
                  </a:lnTo>
                  <a:lnTo>
                    <a:pt x="737870" y="1100328"/>
                  </a:lnTo>
                  <a:lnTo>
                    <a:pt x="789940" y="1082040"/>
                  </a:lnTo>
                  <a:lnTo>
                    <a:pt x="839470" y="1059180"/>
                  </a:lnTo>
                  <a:lnTo>
                    <a:pt x="909320" y="1014984"/>
                  </a:lnTo>
                  <a:lnTo>
                    <a:pt x="951230" y="978408"/>
                  </a:lnTo>
                  <a:lnTo>
                    <a:pt x="991870" y="938784"/>
                  </a:lnTo>
                  <a:lnTo>
                    <a:pt x="1042670" y="870204"/>
                  </a:lnTo>
                  <a:lnTo>
                    <a:pt x="1070610" y="821436"/>
                  </a:lnTo>
                  <a:lnTo>
                    <a:pt x="1093470" y="771144"/>
                  </a:lnTo>
                  <a:lnTo>
                    <a:pt x="1109980" y="719328"/>
                  </a:lnTo>
                  <a:lnTo>
                    <a:pt x="1116330" y="691896"/>
                  </a:lnTo>
                  <a:close/>
                </a:path>
                <a:path w="1129030" h="1123314">
                  <a:moveTo>
                    <a:pt x="999490" y="580644"/>
                  </a:moveTo>
                  <a:lnTo>
                    <a:pt x="999490" y="560832"/>
                  </a:lnTo>
                  <a:lnTo>
                    <a:pt x="996950" y="539496"/>
                  </a:lnTo>
                  <a:lnTo>
                    <a:pt x="995680" y="519684"/>
                  </a:lnTo>
                  <a:lnTo>
                    <a:pt x="993140" y="498348"/>
                  </a:lnTo>
                  <a:lnTo>
                    <a:pt x="988060" y="478536"/>
                  </a:lnTo>
                  <a:lnTo>
                    <a:pt x="984250" y="457200"/>
                  </a:lnTo>
                  <a:lnTo>
                    <a:pt x="970280" y="417576"/>
                  </a:lnTo>
                  <a:lnTo>
                    <a:pt x="953770" y="379476"/>
                  </a:lnTo>
                  <a:lnTo>
                    <a:pt x="920750" y="324612"/>
                  </a:lnTo>
                  <a:lnTo>
                    <a:pt x="895350" y="289560"/>
                  </a:lnTo>
                  <a:lnTo>
                    <a:pt x="864870" y="257556"/>
                  </a:lnTo>
                  <a:lnTo>
                    <a:pt x="831850" y="228600"/>
                  </a:lnTo>
                  <a:lnTo>
                    <a:pt x="795020" y="201168"/>
                  </a:lnTo>
                  <a:lnTo>
                    <a:pt x="756920" y="179832"/>
                  </a:lnTo>
                  <a:lnTo>
                    <a:pt x="717550" y="161544"/>
                  </a:lnTo>
                  <a:lnTo>
                    <a:pt x="675640" y="147828"/>
                  </a:lnTo>
                  <a:lnTo>
                    <a:pt x="656590" y="141732"/>
                  </a:lnTo>
                  <a:lnTo>
                    <a:pt x="635000" y="137160"/>
                  </a:lnTo>
                  <a:lnTo>
                    <a:pt x="614680" y="134112"/>
                  </a:lnTo>
                  <a:lnTo>
                    <a:pt x="572770" y="131064"/>
                  </a:lnTo>
                  <a:lnTo>
                    <a:pt x="552450" y="129540"/>
                  </a:lnTo>
                  <a:lnTo>
                    <a:pt x="530860" y="131064"/>
                  </a:lnTo>
                  <a:lnTo>
                    <a:pt x="511810" y="132588"/>
                  </a:lnTo>
                  <a:lnTo>
                    <a:pt x="490220" y="134112"/>
                  </a:lnTo>
                  <a:lnTo>
                    <a:pt x="469900" y="138684"/>
                  </a:lnTo>
                  <a:lnTo>
                    <a:pt x="448310" y="143256"/>
                  </a:lnTo>
                  <a:lnTo>
                    <a:pt x="429260" y="147828"/>
                  </a:lnTo>
                  <a:lnTo>
                    <a:pt x="389890" y="161544"/>
                  </a:lnTo>
                  <a:lnTo>
                    <a:pt x="334010" y="188976"/>
                  </a:lnTo>
                  <a:lnTo>
                    <a:pt x="283210" y="225552"/>
                  </a:lnTo>
                  <a:lnTo>
                    <a:pt x="250190" y="254508"/>
                  </a:lnTo>
                  <a:lnTo>
                    <a:pt x="208280" y="304800"/>
                  </a:lnTo>
                  <a:lnTo>
                    <a:pt x="185420" y="341376"/>
                  </a:lnTo>
                  <a:lnTo>
                    <a:pt x="173990" y="361188"/>
                  </a:lnTo>
                  <a:lnTo>
                    <a:pt x="165100" y="379476"/>
                  </a:lnTo>
                  <a:lnTo>
                    <a:pt x="149860" y="419100"/>
                  </a:lnTo>
                  <a:lnTo>
                    <a:pt x="143510" y="438912"/>
                  </a:lnTo>
                  <a:lnTo>
                    <a:pt x="139700" y="460248"/>
                  </a:lnTo>
                  <a:lnTo>
                    <a:pt x="135890" y="480060"/>
                  </a:lnTo>
                  <a:lnTo>
                    <a:pt x="133350" y="501396"/>
                  </a:lnTo>
                  <a:lnTo>
                    <a:pt x="130810" y="542544"/>
                  </a:lnTo>
                  <a:lnTo>
                    <a:pt x="130810" y="562356"/>
                  </a:lnTo>
                  <a:lnTo>
                    <a:pt x="133350" y="603504"/>
                  </a:lnTo>
                  <a:lnTo>
                    <a:pt x="135890" y="624840"/>
                  </a:lnTo>
                  <a:lnTo>
                    <a:pt x="140970" y="644652"/>
                  </a:lnTo>
                  <a:lnTo>
                    <a:pt x="142240" y="649986"/>
                  </a:lnTo>
                  <a:lnTo>
                    <a:pt x="142240" y="542544"/>
                  </a:lnTo>
                  <a:lnTo>
                    <a:pt x="146050" y="502920"/>
                  </a:lnTo>
                  <a:lnTo>
                    <a:pt x="151130" y="463296"/>
                  </a:lnTo>
                  <a:lnTo>
                    <a:pt x="162560" y="423672"/>
                  </a:lnTo>
                  <a:lnTo>
                    <a:pt x="177800" y="385572"/>
                  </a:lnTo>
                  <a:lnTo>
                    <a:pt x="195580" y="348996"/>
                  </a:lnTo>
                  <a:lnTo>
                    <a:pt x="218440" y="312420"/>
                  </a:lnTo>
                  <a:lnTo>
                    <a:pt x="260350" y="263652"/>
                  </a:lnTo>
                  <a:lnTo>
                    <a:pt x="290830" y="236220"/>
                  </a:lnTo>
                  <a:lnTo>
                    <a:pt x="323850" y="211836"/>
                  </a:lnTo>
                  <a:lnTo>
                    <a:pt x="356870" y="190500"/>
                  </a:lnTo>
                  <a:lnTo>
                    <a:pt x="393700" y="173736"/>
                  </a:lnTo>
                  <a:lnTo>
                    <a:pt x="431800" y="160020"/>
                  </a:lnTo>
                  <a:lnTo>
                    <a:pt x="471170" y="150876"/>
                  </a:lnTo>
                  <a:lnTo>
                    <a:pt x="511810" y="144780"/>
                  </a:lnTo>
                  <a:lnTo>
                    <a:pt x="530860" y="143256"/>
                  </a:lnTo>
                  <a:lnTo>
                    <a:pt x="572770" y="143256"/>
                  </a:lnTo>
                  <a:lnTo>
                    <a:pt x="612140" y="146304"/>
                  </a:lnTo>
                  <a:lnTo>
                    <a:pt x="652780" y="153924"/>
                  </a:lnTo>
                  <a:lnTo>
                    <a:pt x="692150" y="166116"/>
                  </a:lnTo>
                  <a:lnTo>
                    <a:pt x="730250" y="181356"/>
                  </a:lnTo>
                  <a:lnTo>
                    <a:pt x="787400" y="211836"/>
                  </a:lnTo>
                  <a:lnTo>
                    <a:pt x="839470" y="251460"/>
                  </a:lnTo>
                  <a:lnTo>
                    <a:pt x="871220" y="281940"/>
                  </a:lnTo>
                  <a:lnTo>
                    <a:pt x="910590" y="330708"/>
                  </a:lnTo>
                  <a:lnTo>
                    <a:pt x="932180" y="367284"/>
                  </a:lnTo>
                  <a:lnTo>
                    <a:pt x="949960" y="403860"/>
                  </a:lnTo>
                  <a:lnTo>
                    <a:pt x="965200" y="441960"/>
                  </a:lnTo>
                  <a:lnTo>
                    <a:pt x="970280" y="460248"/>
                  </a:lnTo>
                  <a:lnTo>
                    <a:pt x="976630" y="480060"/>
                  </a:lnTo>
                  <a:lnTo>
                    <a:pt x="981710" y="521208"/>
                  </a:lnTo>
                  <a:lnTo>
                    <a:pt x="985520" y="541020"/>
                  </a:lnTo>
                  <a:lnTo>
                    <a:pt x="985520" y="677672"/>
                  </a:lnTo>
                  <a:lnTo>
                    <a:pt x="988060" y="664464"/>
                  </a:lnTo>
                  <a:lnTo>
                    <a:pt x="993140" y="643128"/>
                  </a:lnTo>
                  <a:lnTo>
                    <a:pt x="995680" y="623316"/>
                  </a:lnTo>
                  <a:lnTo>
                    <a:pt x="999490" y="580644"/>
                  </a:lnTo>
                  <a:close/>
                </a:path>
                <a:path w="1129030" h="1123314">
                  <a:moveTo>
                    <a:pt x="985520" y="677672"/>
                  </a:moveTo>
                  <a:lnTo>
                    <a:pt x="985520" y="600456"/>
                  </a:lnTo>
                  <a:lnTo>
                    <a:pt x="984250" y="620268"/>
                  </a:lnTo>
                  <a:lnTo>
                    <a:pt x="980440" y="641604"/>
                  </a:lnTo>
                  <a:lnTo>
                    <a:pt x="971550" y="679704"/>
                  </a:lnTo>
                  <a:lnTo>
                    <a:pt x="958850" y="719328"/>
                  </a:lnTo>
                  <a:lnTo>
                    <a:pt x="942340" y="757428"/>
                  </a:lnTo>
                  <a:lnTo>
                    <a:pt x="923290" y="792480"/>
                  </a:lnTo>
                  <a:lnTo>
                    <a:pt x="869950" y="859536"/>
                  </a:lnTo>
                  <a:lnTo>
                    <a:pt x="839470" y="886968"/>
                  </a:lnTo>
                  <a:lnTo>
                    <a:pt x="805180" y="911352"/>
                  </a:lnTo>
                  <a:lnTo>
                    <a:pt x="770890" y="932688"/>
                  </a:lnTo>
                  <a:lnTo>
                    <a:pt x="715010" y="957072"/>
                  </a:lnTo>
                  <a:lnTo>
                    <a:pt x="676910" y="967740"/>
                  </a:lnTo>
                  <a:lnTo>
                    <a:pt x="637540" y="976884"/>
                  </a:lnTo>
                  <a:lnTo>
                    <a:pt x="598170" y="979842"/>
                  </a:lnTo>
                  <a:lnTo>
                    <a:pt x="557530" y="979932"/>
                  </a:lnTo>
                  <a:lnTo>
                    <a:pt x="534670" y="978312"/>
                  </a:lnTo>
                  <a:lnTo>
                    <a:pt x="496570" y="973836"/>
                  </a:lnTo>
                  <a:lnTo>
                    <a:pt x="416560" y="950976"/>
                  </a:lnTo>
                  <a:lnTo>
                    <a:pt x="378460" y="932688"/>
                  </a:lnTo>
                  <a:lnTo>
                    <a:pt x="341630" y="911352"/>
                  </a:lnTo>
                  <a:lnTo>
                    <a:pt x="288290" y="871728"/>
                  </a:lnTo>
                  <a:lnTo>
                    <a:pt x="257810" y="841248"/>
                  </a:lnTo>
                  <a:lnTo>
                    <a:pt x="231140" y="809244"/>
                  </a:lnTo>
                  <a:lnTo>
                    <a:pt x="207010" y="774192"/>
                  </a:lnTo>
                  <a:lnTo>
                    <a:pt x="195580" y="757428"/>
                  </a:lnTo>
                  <a:lnTo>
                    <a:pt x="186690" y="739140"/>
                  </a:lnTo>
                  <a:lnTo>
                    <a:pt x="179070" y="719328"/>
                  </a:lnTo>
                  <a:lnTo>
                    <a:pt x="170180" y="701040"/>
                  </a:lnTo>
                  <a:lnTo>
                    <a:pt x="163830" y="681228"/>
                  </a:lnTo>
                  <a:lnTo>
                    <a:pt x="157480" y="662940"/>
                  </a:lnTo>
                  <a:lnTo>
                    <a:pt x="148590" y="623316"/>
                  </a:lnTo>
                  <a:lnTo>
                    <a:pt x="143510" y="582168"/>
                  </a:lnTo>
                  <a:lnTo>
                    <a:pt x="142240" y="562356"/>
                  </a:lnTo>
                  <a:lnTo>
                    <a:pt x="142240" y="649986"/>
                  </a:lnTo>
                  <a:lnTo>
                    <a:pt x="166370" y="725424"/>
                  </a:lnTo>
                  <a:lnTo>
                    <a:pt x="195580" y="781812"/>
                  </a:lnTo>
                  <a:lnTo>
                    <a:pt x="208280" y="798576"/>
                  </a:lnTo>
                  <a:lnTo>
                    <a:pt x="219710" y="816864"/>
                  </a:lnTo>
                  <a:lnTo>
                    <a:pt x="248920" y="850392"/>
                  </a:lnTo>
                  <a:lnTo>
                    <a:pt x="298450" y="896112"/>
                  </a:lnTo>
                  <a:lnTo>
                    <a:pt x="334010" y="922020"/>
                  </a:lnTo>
                  <a:lnTo>
                    <a:pt x="392430" y="954024"/>
                  </a:lnTo>
                  <a:lnTo>
                    <a:pt x="431800" y="969264"/>
                  </a:lnTo>
                  <a:lnTo>
                    <a:pt x="473710" y="981456"/>
                  </a:lnTo>
                  <a:lnTo>
                    <a:pt x="514350" y="989076"/>
                  </a:lnTo>
                  <a:lnTo>
                    <a:pt x="534670" y="992124"/>
                  </a:lnTo>
                  <a:lnTo>
                    <a:pt x="554990" y="993648"/>
                  </a:lnTo>
                  <a:lnTo>
                    <a:pt x="598170" y="993648"/>
                  </a:lnTo>
                  <a:lnTo>
                    <a:pt x="618490" y="990600"/>
                  </a:lnTo>
                  <a:lnTo>
                    <a:pt x="638810" y="989076"/>
                  </a:lnTo>
                  <a:lnTo>
                    <a:pt x="679450" y="981456"/>
                  </a:lnTo>
                  <a:lnTo>
                    <a:pt x="718820" y="969264"/>
                  </a:lnTo>
                  <a:lnTo>
                    <a:pt x="758190" y="952500"/>
                  </a:lnTo>
                  <a:lnTo>
                    <a:pt x="795020" y="934212"/>
                  </a:lnTo>
                  <a:lnTo>
                    <a:pt x="847090" y="897636"/>
                  </a:lnTo>
                  <a:lnTo>
                    <a:pt x="863600" y="882396"/>
                  </a:lnTo>
                  <a:lnTo>
                    <a:pt x="878840" y="868680"/>
                  </a:lnTo>
                  <a:lnTo>
                    <a:pt x="892810" y="851916"/>
                  </a:lnTo>
                  <a:lnTo>
                    <a:pt x="908050" y="835152"/>
                  </a:lnTo>
                  <a:lnTo>
                    <a:pt x="919480" y="818388"/>
                  </a:lnTo>
                  <a:lnTo>
                    <a:pt x="943610" y="781812"/>
                  </a:lnTo>
                  <a:lnTo>
                    <a:pt x="962660" y="743712"/>
                  </a:lnTo>
                  <a:lnTo>
                    <a:pt x="984250" y="684276"/>
                  </a:lnTo>
                  <a:lnTo>
                    <a:pt x="985520" y="677672"/>
                  </a:lnTo>
                  <a:close/>
                </a:path>
              </a:pathLst>
            </a:custGeom>
            <a:solidFill>
              <a:srgbClr val="C7B6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7530" y="348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8424" y="866647"/>
            <a:ext cx="70980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Evolution</a:t>
            </a:r>
            <a:r>
              <a:rPr spc="-25" dirty="0"/>
              <a:t> </a:t>
            </a:r>
            <a:r>
              <a:rPr spc="-20" dirty="0"/>
              <a:t>vers</a:t>
            </a:r>
            <a:r>
              <a:rPr spc="-15" dirty="0"/>
              <a:t> </a:t>
            </a:r>
            <a:r>
              <a:rPr spc="-5" dirty="0"/>
              <a:t>le</a:t>
            </a:r>
            <a:r>
              <a:rPr spc="-10" dirty="0"/>
              <a:t> </a:t>
            </a:r>
            <a:r>
              <a:rPr spc="-5" dirty="0"/>
              <a:t>Cloud</a:t>
            </a:r>
            <a:r>
              <a:rPr spc="-15" dirty="0"/>
              <a:t> </a:t>
            </a:r>
            <a:r>
              <a:rPr dirty="0"/>
              <a:t>Computing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70720" y="1816099"/>
            <a:ext cx="7134225" cy="81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  <a:buClr>
                <a:srgbClr val="3791A7"/>
              </a:buClr>
              <a:buSzPct val="78846"/>
              <a:buFont typeface="Wingdings 2"/>
              <a:buChar char=""/>
              <a:tabLst>
                <a:tab pos="295910" algn="l"/>
                <a:tab pos="296545" algn="l"/>
              </a:tabLst>
            </a:pPr>
            <a:r>
              <a:rPr sz="2600" dirty="0">
                <a:latin typeface="Gill Sans MT"/>
                <a:cs typeface="Gill Sans MT"/>
              </a:rPr>
              <a:t>Cloud</a:t>
            </a:r>
            <a:r>
              <a:rPr sz="2600" spc="-4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Computing</a:t>
            </a:r>
            <a:r>
              <a:rPr sz="2600" spc="-4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=</a:t>
            </a:r>
            <a:r>
              <a:rPr sz="2600" spc="-2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réutilisation</a:t>
            </a:r>
            <a:r>
              <a:rPr sz="2600" spc="-3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et</a:t>
            </a:r>
            <a:r>
              <a:rPr sz="2600" spc="-1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enrichissement </a:t>
            </a:r>
            <a:r>
              <a:rPr sz="2600" spc="-71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de</a:t>
            </a:r>
            <a:r>
              <a:rPr sz="2600" spc="-2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concepts</a:t>
            </a:r>
            <a:r>
              <a:rPr sz="2600" spc="-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et</a:t>
            </a:r>
            <a:r>
              <a:rPr sz="2600" spc="-10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de</a:t>
            </a:r>
            <a:r>
              <a:rPr sz="2600" spc="-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technologies</a:t>
            </a:r>
            <a:r>
              <a:rPr sz="2600" spc="-25" dirty="0">
                <a:latin typeface="Gill Sans MT"/>
                <a:cs typeface="Gill Sans MT"/>
              </a:rPr>
              <a:t> </a:t>
            </a:r>
            <a:r>
              <a:rPr sz="2600" dirty="0">
                <a:latin typeface="Gill Sans MT"/>
                <a:cs typeface="Gill Sans MT"/>
              </a:rPr>
              <a:t>existantes</a:t>
            </a:r>
            <a:endParaRPr sz="26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2668" y="2921508"/>
            <a:ext cx="9145905" cy="4285615"/>
            <a:chOff x="772668" y="2921508"/>
            <a:chExt cx="9145905" cy="42856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0326" y="2921508"/>
              <a:ext cx="7610856" cy="8564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68" y="3777996"/>
              <a:ext cx="9145523" cy="34289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87530" y="3777996"/>
              <a:ext cx="8130540" cy="3429000"/>
            </a:xfrm>
            <a:custGeom>
              <a:avLst/>
              <a:gdLst/>
              <a:ahLst/>
              <a:cxnLst/>
              <a:rect l="l" t="t" r="r" b="b"/>
              <a:pathLst>
                <a:path w="8130540" h="3429000">
                  <a:moveTo>
                    <a:pt x="8130539" y="3428999"/>
                  </a:moveTo>
                  <a:lnTo>
                    <a:pt x="813053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813053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326" y="3777996"/>
              <a:ext cx="7610856" cy="294894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CM" spc="-5"/>
              <a:t>Introduction au cloud computing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9538599" y="6894186"/>
            <a:ext cx="1651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dirty="0">
                <a:solidFill>
                  <a:srgbClr val="B5A788"/>
                </a:solidFill>
                <a:latin typeface="Gill Sans MT"/>
                <a:cs typeface="Gill Sans MT"/>
              </a:rPr>
              <a:t>9</a:t>
            </a:fld>
            <a:endParaRPr sz="1200">
              <a:latin typeface="Gill Sans MT"/>
              <a:cs typeface="Gill Sans MT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1C06844-8994-4F08-BDD5-1E0D930E7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6" y="34047"/>
            <a:ext cx="2193484" cy="1187450"/>
          </a:xfrm>
          <a:prstGeom prst="rect">
            <a:avLst/>
          </a:prstGeom>
        </p:spPr>
      </p:pic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5F87CB36-C69F-4B5F-A121-555FEF1B31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fr-CM" smtClean="0"/>
              <a:t>9</a:t>
            </a:fld>
            <a:endParaRPr lang="fr-CM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721</Words>
  <Application>Microsoft Office PowerPoint</Application>
  <PresentationFormat>Personnalisé</PresentationFormat>
  <Paragraphs>161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Calibri</vt:lpstr>
      <vt:lpstr>Garamond</vt:lpstr>
      <vt:lpstr>Gill Sans MT</vt:lpstr>
      <vt:lpstr>Times New Roman</vt:lpstr>
      <vt:lpstr>Verdana</vt:lpstr>
      <vt:lpstr>Wingdings</vt:lpstr>
      <vt:lpstr>Wingdings 2</vt:lpstr>
      <vt:lpstr>Office Theme</vt:lpstr>
      <vt:lpstr>Présentation PowerPoint</vt:lpstr>
      <vt:lpstr>Présentation PowerPoint</vt:lpstr>
      <vt:lpstr>L'évolution d'Internet</vt:lpstr>
      <vt:lpstr>Définition</vt:lpstr>
      <vt:lpstr>Quelques caractéristiques</vt:lpstr>
      <vt:lpstr>Ce qu'est le Cloud Computing</vt:lpstr>
      <vt:lpstr>Grid vs Cloud Computing</vt:lpstr>
      <vt:lpstr>Utility vs Cloud Computing</vt:lpstr>
      <vt:lpstr>Evolution vers le Cloud Computing</vt:lpstr>
      <vt:lpstr>Le Cloud Computing</vt:lpstr>
      <vt:lpstr>Taux d'utilisation des machines</vt:lpstr>
      <vt:lpstr>Amélioration de la répartition de charge des serveurs</vt:lpstr>
      <vt:lpstr>Problème des pics de charge</vt:lpstr>
      <vt:lpstr>Data centers ( fermes de serveurs )</vt:lpstr>
      <vt:lpstr>IaaS</vt:lpstr>
      <vt:lpstr>IaaS</vt:lpstr>
      <vt:lpstr>IaaS : exemples</vt:lpstr>
      <vt:lpstr>Les acteurs de l'IaaS</vt:lpstr>
      <vt:lpstr>PaaS</vt:lpstr>
      <vt:lpstr>PaaS</vt:lpstr>
      <vt:lpstr>PaaS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Cloud1</dc:title>
  <dc:creator>Moez</dc:creator>
  <cp:lastModifiedBy>YOUMBI</cp:lastModifiedBy>
  <cp:revision>14</cp:revision>
  <dcterms:created xsi:type="dcterms:W3CDTF">2022-04-24T11:47:51Z</dcterms:created>
  <dcterms:modified xsi:type="dcterms:W3CDTF">2022-04-25T08:27:25Z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2012-12-12T00:00:00Z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2022-04-24T00:00:00Z</vt:filetime>
  </property>
</Properties>
</file>